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5"/>
  </p:notesMasterIdLst>
  <p:sldIdLst>
    <p:sldId id="256" r:id="rId2"/>
    <p:sldId id="300" r:id="rId3"/>
    <p:sldId id="280" r:id="rId4"/>
    <p:sldId id="296" r:id="rId5"/>
    <p:sldId id="270" r:id="rId6"/>
    <p:sldId id="299" r:id="rId7"/>
    <p:sldId id="301" r:id="rId8"/>
    <p:sldId id="317" r:id="rId9"/>
    <p:sldId id="313" r:id="rId10"/>
    <p:sldId id="281" r:id="rId11"/>
    <p:sldId id="286" r:id="rId12"/>
    <p:sldId id="303" r:id="rId13"/>
    <p:sldId id="318" r:id="rId14"/>
    <p:sldId id="289" r:id="rId15"/>
    <p:sldId id="285" r:id="rId16"/>
    <p:sldId id="290" r:id="rId17"/>
    <p:sldId id="307" r:id="rId18"/>
    <p:sldId id="308" r:id="rId19"/>
    <p:sldId id="294" r:id="rId20"/>
    <p:sldId id="260" r:id="rId21"/>
    <p:sldId id="293" r:id="rId22"/>
    <p:sldId id="291" r:id="rId23"/>
    <p:sldId id="276" r:id="rId24"/>
    <p:sldId id="304" r:id="rId25"/>
    <p:sldId id="312" r:id="rId26"/>
    <p:sldId id="310" r:id="rId27"/>
    <p:sldId id="319" r:id="rId28"/>
    <p:sldId id="314" r:id="rId29"/>
    <p:sldId id="316" r:id="rId30"/>
    <p:sldId id="315" r:id="rId31"/>
    <p:sldId id="305" r:id="rId32"/>
    <p:sldId id="320" r:id="rId33"/>
    <p:sldId id="26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72" autoAdjust="0"/>
    <p:restoredTop sz="94589" autoAdjust="0"/>
  </p:normalViewPr>
  <p:slideViewPr>
    <p:cSldViewPr>
      <p:cViewPr varScale="1">
        <p:scale>
          <a:sx n="107" d="100"/>
          <a:sy n="107" d="100"/>
        </p:scale>
        <p:origin x="-123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1.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1.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9F8F5D-68F6-43AF-9F63-CAD943AD6DF3}" type="datetimeFigureOut">
              <a:rPr lang="en-US" smtClean="0"/>
              <a:pPr/>
              <a:t>8/11/2014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64B875-E892-459A-8B33-1A171E122EDD}" type="slidenum">
              <a:rPr lang="en-US" smtClean="0"/>
              <a:pPr/>
              <a:t>‹#›</a:t>
            </a:fld>
            <a:endParaRPr lang="en-US"/>
          </a:p>
        </p:txBody>
      </p:sp>
    </p:spTree>
    <p:extLst>
      <p:ext uri="{BB962C8B-B14F-4D97-AF65-F5344CB8AC3E}">
        <p14:creationId xmlns:p14="http://schemas.microsoft.com/office/powerpoint/2010/main" val="2315585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64B875-E892-459A-8B33-1A171E122EDD}"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3FBB693-4817-462C-BD37-CB361BBD85D1}" type="datetimeFigureOut">
              <a:rPr lang="en-US" smtClean="0"/>
              <a:pPr/>
              <a:t>8/11/2014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98E7C02-897D-4493-8C83-38B47C48C81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FBB693-4817-462C-BD37-CB361BBD85D1}" type="datetimeFigureOut">
              <a:rPr lang="en-US" smtClean="0"/>
              <a:pPr/>
              <a:t>8/11/2014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E7C02-897D-4493-8C83-38B47C48C8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FBB693-4817-462C-BD37-CB361BBD85D1}" type="datetimeFigureOut">
              <a:rPr lang="en-US" smtClean="0"/>
              <a:pPr/>
              <a:t>8/11/2014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E7C02-897D-4493-8C83-38B47C48C8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FBB693-4817-462C-BD37-CB361BBD85D1}" type="datetimeFigureOut">
              <a:rPr lang="en-US" smtClean="0"/>
              <a:pPr/>
              <a:t>8/11/2014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E7C02-897D-4493-8C83-38B47C48C81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3FBB693-4817-462C-BD37-CB361BBD85D1}" type="datetimeFigureOut">
              <a:rPr lang="en-US" smtClean="0"/>
              <a:pPr/>
              <a:t>8/11/2014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E7C02-897D-4493-8C83-38B47C48C81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3FBB693-4817-462C-BD37-CB361BBD85D1}" type="datetimeFigureOut">
              <a:rPr lang="en-US" smtClean="0"/>
              <a:pPr/>
              <a:t>8/11/2014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8E7C02-897D-4493-8C83-38B47C48C81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3FBB693-4817-462C-BD37-CB361BBD85D1}" type="datetimeFigureOut">
              <a:rPr lang="en-US" smtClean="0"/>
              <a:pPr/>
              <a:t>8/11/2014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8E7C02-897D-4493-8C83-38B47C48C81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3FBB693-4817-462C-BD37-CB361BBD85D1}" type="datetimeFigureOut">
              <a:rPr lang="en-US" smtClean="0"/>
              <a:pPr/>
              <a:t>8/11/2014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8E7C02-897D-4493-8C83-38B47C48C8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BB693-4817-462C-BD37-CB361BBD85D1}" type="datetimeFigureOut">
              <a:rPr lang="en-US" smtClean="0"/>
              <a:pPr/>
              <a:t>8/11/2014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8E7C02-897D-4493-8C83-38B47C48C8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3FBB693-4817-462C-BD37-CB361BBD85D1}" type="datetimeFigureOut">
              <a:rPr lang="en-US" smtClean="0"/>
              <a:pPr/>
              <a:t>8/11/2014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8E7C02-897D-4493-8C83-38B47C48C81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3FBB693-4817-462C-BD37-CB361BBD85D1}" type="datetimeFigureOut">
              <a:rPr lang="en-US" smtClean="0"/>
              <a:pPr/>
              <a:t>8/11/2014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98E7C02-897D-4493-8C83-38B47C48C81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3FBB693-4817-462C-BD37-CB361BBD85D1}" type="datetimeFigureOut">
              <a:rPr lang="en-US" smtClean="0"/>
              <a:pPr/>
              <a:t>8/11/2014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98E7C02-897D-4493-8C83-38B47C48C81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9.png"/><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2.bin"/><Relationship Id="rId10" Type="http://schemas.openxmlformats.org/officeDocument/2006/relationships/image" Target="../media/image8.wmf"/><Relationship Id="rId4" Type="http://schemas.openxmlformats.org/officeDocument/2006/relationships/image" Target="../media/image10.png"/><Relationship Id="rId9" Type="http://schemas.openxmlformats.org/officeDocument/2006/relationships/oleObject" Target="../embeddings/oleObject4.bin"/></Relationships>
</file>

<file path=ppt/slides/_rels/slide26.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1.wmf"/><Relationship Id="rId5" Type="http://schemas.openxmlformats.org/officeDocument/2006/relationships/oleObject" Target="../embeddings/oleObject6.bin"/><Relationship Id="rId4" Type="http://schemas.openxmlformats.org/officeDocument/2006/relationships/image" Target="../media/image6.wmf"/></Relationships>
</file>

<file path=ppt/slides/_rels/slide27.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1.wmf"/><Relationship Id="rId5" Type="http://schemas.openxmlformats.org/officeDocument/2006/relationships/oleObject" Target="../embeddings/oleObject9.bin"/><Relationship Id="rId4" Type="http://schemas.openxmlformats.org/officeDocument/2006/relationships/image" Target="../media/image6.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2.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4.wmf"/><Relationship Id="rId5" Type="http://schemas.openxmlformats.org/officeDocument/2006/relationships/oleObject" Target="../embeddings/oleObject13.bin"/><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oleObject" Target="../embeddings/oleObject15.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5.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5.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1828800"/>
          </a:xfrm>
        </p:spPr>
        <p:txBody>
          <a:bodyPr/>
          <a:lstStyle/>
          <a:p>
            <a:r>
              <a:rPr lang="en-US" dirty="0" smtClean="0"/>
              <a:t>Teaching Real Analysis—an active approach	</a:t>
            </a:r>
            <a:endParaRPr lang="en-US" dirty="0"/>
          </a:p>
        </p:txBody>
      </p:sp>
      <p:sp>
        <p:nvSpPr>
          <p:cNvPr id="3" name="Subtitle 2"/>
          <p:cNvSpPr>
            <a:spLocks noGrp="1"/>
          </p:cNvSpPr>
          <p:nvPr>
            <p:ph type="subTitle" idx="1"/>
          </p:nvPr>
        </p:nvSpPr>
        <p:spPr>
          <a:xfrm>
            <a:off x="533400" y="2590800"/>
            <a:ext cx="7854696" cy="3581400"/>
          </a:xfrm>
        </p:spPr>
        <p:txBody>
          <a:bodyPr>
            <a:normAutofit/>
          </a:bodyPr>
          <a:lstStyle/>
          <a:p>
            <a:pPr algn="ctr"/>
            <a:r>
              <a:rPr lang="en-US" sz="2200" dirty="0" smtClean="0"/>
              <a:t>Session for 2014-2015</a:t>
            </a:r>
          </a:p>
          <a:p>
            <a:pPr algn="ctr"/>
            <a:r>
              <a:rPr lang="en-US" sz="2200" dirty="0" smtClean="0"/>
              <a:t>Project </a:t>
            </a:r>
            <a:r>
              <a:rPr lang="en-US" sz="2200" dirty="0" err="1" smtClean="0"/>
              <a:t>NExT</a:t>
            </a:r>
            <a:r>
              <a:rPr lang="en-US" sz="2200" dirty="0" smtClean="0"/>
              <a:t> Fellows</a:t>
            </a:r>
          </a:p>
          <a:p>
            <a:pPr algn="ctr"/>
            <a:r>
              <a:rPr lang="en-US" sz="2200" dirty="0" err="1" smtClean="0"/>
              <a:t>Mathfest</a:t>
            </a:r>
            <a:r>
              <a:rPr lang="en-US" sz="2200" dirty="0" smtClean="0"/>
              <a:t>, 2013</a:t>
            </a:r>
          </a:p>
          <a:p>
            <a:pPr algn="ctr"/>
            <a:r>
              <a:rPr lang="en-US" sz="2200" dirty="0" smtClean="0"/>
              <a:t>Portland, OR</a:t>
            </a:r>
          </a:p>
          <a:p>
            <a:pPr algn="ctr"/>
            <a:endParaRPr lang="en-US" dirty="0" smtClean="0"/>
          </a:p>
          <a:p>
            <a:pPr algn="ctr"/>
            <a:r>
              <a:rPr lang="en-US" sz="2100" dirty="0" smtClean="0"/>
              <a:t>Presenter:</a:t>
            </a:r>
          </a:p>
          <a:p>
            <a:pPr algn="ctr"/>
            <a:r>
              <a:rPr lang="en-US" sz="3300" dirty="0" smtClean="0"/>
              <a:t>Carol  S. Schumacher</a:t>
            </a:r>
          </a:p>
          <a:p>
            <a:pPr algn="ctr"/>
            <a:r>
              <a:rPr lang="en-US" dirty="0" smtClean="0"/>
              <a:t>Kenyon College</a:t>
            </a:r>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914400" y="1828800"/>
            <a:ext cx="7635875" cy="3046988"/>
          </a:xfrm>
          <a:prstGeom prst="rect">
            <a:avLst/>
          </a:prstGeom>
          <a:noFill/>
          <a:ln w="9525">
            <a:noFill/>
            <a:miter lim="800000"/>
            <a:headEnd/>
            <a:tailEnd/>
          </a:ln>
          <a:effectLst/>
        </p:spPr>
        <p:txBody>
          <a:bodyPr>
            <a:spAutoFit/>
          </a:bodyPr>
          <a:lstStyle/>
          <a:p>
            <a:pPr marL="457200" indent="-457200" eaLnBrk="1" hangingPunct="1">
              <a:buFontTx/>
              <a:buChar char="•"/>
            </a:pPr>
            <a:r>
              <a:rPr lang="en-US" sz="2400" i="1" dirty="0">
                <a:latin typeface="Times New Roman" pitchFamily="18" charset="0"/>
                <a:cs typeface="Times New Roman" pitchFamily="18" charset="0"/>
              </a:rPr>
              <a:t>a</a:t>
            </a:r>
            <a:r>
              <a:rPr lang="en-US" sz="2400" i="1" baseline="-25000" dirty="0">
                <a:latin typeface="Times New Roman" pitchFamily="18" charset="0"/>
                <a:cs typeface="Times New Roman" pitchFamily="18" charset="0"/>
              </a:rPr>
              <a:t>n</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rPr>
              <a:t>L  </a:t>
            </a:r>
            <a:r>
              <a:rPr lang="en-US" sz="2400" dirty="0">
                <a:latin typeface="Times New Roman" pitchFamily="18" charset="0"/>
                <a:cs typeface="Times New Roman" pitchFamily="18" charset="0"/>
              </a:rPr>
              <a:t>means that  </a:t>
            </a:r>
            <a:r>
              <a:rPr lang="en-US" sz="2400" dirty="0" smtClean="0">
                <a:latin typeface="Times New Roman" pitchFamily="18" charset="0"/>
                <a:cs typeface="Times New Roman" pitchFamily="18" charset="0"/>
                <a:sym typeface="Symbol" pitchFamily="18" charset="2"/>
              </a:rPr>
              <a:t>for all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&gt; 0 </a:t>
            </a:r>
            <a:r>
              <a:rPr lang="en-US" sz="2400" dirty="0" smtClean="0">
                <a:latin typeface="Times New Roman" pitchFamily="18" charset="0"/>
                <a:cs typeface="Times New Roman" pitchFamily="18" charset="0"/>
                <a:sym typeface="Symbol" pitchFamily="18" charset="2"/>
              </a:rPr>
              <a:t>there exists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n </a:t>
            </a:r>
            <a:r>
              <a:rPr lang="en-US" sz="2400"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Arial Alternative" pitchFamily="49" charset="2"/>
              </a:rPr>
              <a:t> </a:t>
            </a:r>
            <a:r>
              <a:rPr lang="en-US" sz="2400" b="1" dirty="0">
                <a:latin typeface="Times New Roman" pitchFamily="18" charset="0"/>
                <a:cs typeface="Times New Roman" pitchFamily="18" charset="0"/>
                <a:sym typeface="Arial Alternative" pitchFamily="49" charset="2"/>
              </a:rPr>
              <a:t>ℕ </a:t>
            </a:r>
            <a:r>
              <a:rPr lang="en-US" sz="2400" dirty="0" smtClean="0">
                <a:latin typeface="Times New Roman" pitchFamily="18" charset="0"/>
                <a:cs typeface="Times New Roman" pitchFamily="18" charset="0"/>
                <a:sym typeface="Symbol" pitchFamily="18" charset="2"/>
              </a:rPr>
              <a:t>such that  </a:t>
            </a:r>
            <a:r>
              <a:rPr lang="en-US" sz="2400" dirty="0">
                <a:latin typeface="Times New Roman" pitchFamily="18" charset="0"/>
                <a:cs typeface="Times New Roman" pitchFamily="18" charset="0"/>
                <a:sym typeface="Symbol" pitchFamily="18" charset="2"/>
              </a:rPr>
              <a:t>d(</a:t>
            </a:r>
            <a:r>
              <a:rPr lang="en-US" sz="2400" i="1" dirty="0">
                <a:latin typeface="Times New Roman" pitchFamily="18" charset="0"/>
                <a:cs typeface="Times New Roman" pitchFamily="18" charset="0"/>
                <a:sym typeface="Symbol" pitchFamily="18" charset="2"/>
              </a:rPr>
              <a:t>a</a:t>
            </a:r>
            <a:r>
              <a:rPr lang="en-US" sz="2400" i="1" baseline="-25000" dirty="0">
                <a:latin typeface="Times New Roman" pitchFamily="18" charset="0"/>
                <a:cs typeface="Times New Roman" pitchFamily="18" charset="0"/>
                <a:sym typeface="Symbol" pitchFamily="18" charset="2"/>
              </a:rPr>
              <a:t>n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L</a:t>
            </a:r>
            <a:r>
              <a:rPr lang="en-US" sz="2400" dirty="0">
                <a:latin typeface="Times New Roman" pitchFamily="18" charset="0"/>
                <a:cs typeface="Times New Roman" pitchFamily="18" charset="0"/>
                <a:sym typeface="Symbol" pitchFamily="18" charset="2"/>
              </a:rPr>
              <a:t>) &lt; </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457200" indent="-457200" eaLnBrk="1" hangingPunct="1">
              <a:buFontTx/>
              <a:buChar char="•"/>
            </a:pPr>
            <a:r>
              <a:rPr lang="en-US" sz="2400" i="1" dirty="0">
                <a:latin typeface="Times New Roman" pitchFamily="18" charset="0"/>
                <a:cs typeface="Times New Roman" pitchFamily="18" charset="0"/>
              </a:rPr>
              <a:t>a</a:t>
            </a:r>
            <a:r>
              <a:rPr lang="en-US" sz="2400" i="1" baseline="-25000" dirty="0">
                <a:latin typeface="Times New Roman" pitchFamily="18" charset="0"/>
                <a:cs typeface="Times New Roman" pitchFamily="18" charset="0"/>
              </a:rPr>
              <a:t>n</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rPr>
              <a:t>L  </a:t>
            </a:r>
            <a:r>
              <a:rPr lang="en-US" sz="2400" dirty="0">
                <a:latin typeface="Times New Roman" pitchFamily="18" charset="0"/>
                <a:cs typeface="Times New Roman" pitchFamily="18" charset="0"/>
              </a:rPr>
              <a:t>means that  </a:t>
            </a:r>
            <a:r>
              <a:rPr lang="en-US" sz="2400" dirty="0" smtClean="0">
                <a:latin typeface="Times New Roman" pitchFamily="18" charset="0"/>
                <a:cs typeface="Times New Roman" pitchFamily="18" charset="0"/>
                <a:sym typeface="Symbol" pitchFamily="18" charset="2"/>
              </a:rPr>
              <a:t>for all</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rPr>
              <a:t> &gt; 0  </a:t>
            </a:r>
            <a:r>
              <a:rPr lang="en-US" sz="2400" dirty="0" smtClean="0">
                <a:latin typeface="Times New Roman" pitchFamily="18" charset="0"/>
                <a:cs typeface="Times New Roman" pitchFamily="18" charset="0"/>
                <a:sym typeface="Symbol" pitchFamily="18" charset="2"/>
              </a:rPr>
              <a:t>there exists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N </a:t>
            </a:r>
            <a:r>
              <a:rPr lang="en-US" sz="2400" dirty="0">
                <a:latin typeface="Times New Roman" pitchFamily="18" charset="0"/>
                <a:cs typeface="Times New Roman" pitchFamily="18" charset="0"/>
                <a:sym typeface="Symbol" pitchFamily="18" charset="2"/>
              </a:rPr>
              <a:t> </a:t>
            </a:r>
            <a:r>
              <a:rPr lang="en-US" sz="2400" b="1" dirty="0">
                <a:latin typeface="Times New Roman" pitchFamily="18" charset="0"/>
                <a:cs typeface="Times New Roman" pitchFamily="18" charset="0"/>
                <a:sym typeface="Arial Alternative" pitchFamily="49" charset="2"/>
              </a:rPr>
              <a:t>ℕ</a:t>
            </a:r>
            <a:r>
              <a:rPr lang="en-US" sz="2400" dirty="0">
                <a:latin typeface="Times New Roman" pitchFamily="18" charset="0"/>
                <a:cs typeface="Times New Roman" pitchFamily="18" charset="0"/>
                <a:sym typeface="Arial Alternative" pitchFamily="49" charset="2"/>
              </a:rPr>
              <a:t> </a:t>
            </a:r>
            <a:r>
              <a:rPr lang="en-US" sz="2400" dirty="0" smtClean="0">
                <a:latin typeface="Times New Roman" pitchFamily="18" charset="0"/>
                <a:cs typeface="Times New Roman" pitchFamily="18" charset="0"/>
                <a:sym typeface="Symbol" pitchFamily="18" charset="2"/>
              </a:rPr>
              <a:t>such that </a:t>
            </a:r>
            <a:r>
              <a:rPr lang="en-US" sz="2400" dirty="0">
                <a:latin typeface="Times New Roman" pitchFamily="18" charset="0"/>
                <a:cs typeface="Times New Roman" pitchFamily="18" charset="0"/>
                <a:sym typeface="Symbol" pitchFamily="18" charset="2"/>
              </a:rPr>
              <a:t>for some </a:t>
            </a:r>
            <a:r>
              <a:rPr lang="en-US" sz="2400" dirty="0" smtClean="0">
                <a:latin typeface="Times New Roman" pitchFamily="18" charset="0"/>
                <a:cs typeface="Times New Roman" pitchFamily="18" charset="0"/>
                <a:sym typeface="Symbol" pitchFamily="18" charset="2"/>
              </a:rPr>
              <a:t>n </a:t>
            </a:r>
            <a:r>
              <a:rPr lang="en-US" sz="2400" dirty="0">
                <a:latin typeface="Times New Roman" pitchFamily="18" charset="0"/>
                <a:cs typeface="Times New Roman" pitchFamily="18" charset="0"/>
                <a:sym typeface="Symbol" pitchFamily="18" charset="2"/>
              </a:rPr>
              <a:t>&gt; N,  d(</a:t>
            </a:r>
            <a:r>
              <a:rPr lang="en-US" sz="2400" i="1" dirty="0">
                <a:latin typeface="Times New Roman" pitchFamily="18" charset="0"/>
                <a:cs typeface="Times New Roman" pitchFamily="18" charset="0"/>
                <a:sym typeface="Symbol" pitchFamily="18" charset="2"/>
              </a:rPr>
              <a:t>a</a:t>
            </a:r>
            <a:r>
              <a:rPr lang="en-US" sz="2400" i="1" baseline="-25000" dirty="0">
                <a:latin typeface="Times New Roman" pitchFamily="18" charset="0"/>
                <a:cs typeface="Times New Roman" pitchFamily="18" charset="0"/>
                <a:sym typeface="Symbol" pitchFamily="18" charset="2"/>
              </a:rPr>
              <a:t>n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L</a:t>
            </a:r>
            <a:r>
              <a:rPr lang="en-US" sz="2400" dirty="0">
                <a:latin typeface="Times New Roman" pitchFamily="18" charset="0"/>
                <a:cs typeface="Times New Roman" pitchFamily="18" charset="0"/>
                <a:sym typeface="Symbol" pitchFamily="18" charset="2"/>
              </a:rPr>
              <a:t>) &lt; </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457200" indent="-457200" eaLnBrk="1" hangingPunct="1">
              <a:buFontTx/>
              <a:buChar char="•"/>
            </a:pPr>
            <a:r>
              <a:rPr lang="en-US" sz="2400" i="1" dirty="0">
                <a:latin typeface="Times New Roman" pitchFamily="18" charset="0"/>
                <a:cs typeface="Times New Roman" pitchFamily="18" charset="0"/>
              </a:rPr>
              <a:t>a</a:t>
            </a:r>
            <a:r>
              <a:rPr lang="en-US" sz="2400" i="1" baseline="-25000" dirty="0">
                <a:latin typeface="Times New Roman" pitchFamily="18" charset="0"/>
                <a:cs typeface="Times New Roman" pitchFamily="18" charset="0"/>
              </a:rPr>
              <a:t>n</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rPr>
              <a:t>L  </a:t>
            </a:r>
            <a:r>
              <a:rPr lang="en-US" sz="2400" dirty="0">
                <a:latin typeface="Times New Roman" pitchFamily="18" charset="0"/>
                <a:cs typeface="Times New Roman" pitchFamily="18" charset="0"/>
              </a:rPr>
              <a:t>means that  </a:t>
            </a:r>
            <a:r>
              <a:rPr lang="en-US" sz="2400" dirty="0" smtClean="0">
                <a:latin typeface="Times New Roman" pitchFamily="18" charset="0"/>
                <a:cs typeface="Times New Roman" pitchFamily="18" charset="0"/>
                <a:sym typeface="Symbol" pitchFamily="18" charset="2"/>
              </a:rPr>
              <a:t>for all</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N </a:t>
            </a:r>
            <a:r>
              <a:rPr lang="en-US" sz="2400" dirty="0">
                <a:latin typeface="Times New Roman" pitchFamily="18" charset="0"/>
                <a:cs typeface="Times New Roman" pitchFamily="18" charset="0"/>
                <a:sym typeface="Symbol" pitchFamily="18" charset="2"/>
              </a:rPr>
              <a:t> </a:t>
            </a:r>
            <a:r>
              <a:rPr lang="en-US" sz="2400" b="1" dirty="0">
                <a:latin typeface="Times New Roman" pitchFamily="18" charset="0"/>
                <a:cs typeface="Times New Roman" pitchFamily="18" charset="0"/>
                <a:sym typeface="Arial Alternative" pitchFamily="49" charset="2"/>
              </a:rPr>
              <a:t>ℕ</a:t>
            </a:r>
            <a:r>
              <a:rPr lang="en-US" sz="2400" dirty="0">
                <a:latin typeface="Times New Roman" pitchFamily="18" charset="0"/>
                <a:cs typeface="Times New Roman" pitchFamily="18" charset="0"/>
                <a:sym typeface="Arial Alternative" pitchFamily="49" charset="2"/>
              </a:rPr>
              <a:t>,  </a:t>
            </a:r>
            <a:r>
              <a:rPr lang="en-US" sz="2400" dirty="0" smtClean="0">
                <a:latin typeface="Times New Roman" pitchFamily="18" charset="0"/>
                <a:cs typeface="Times New Roman" pitchFamily="18" charset="0"/>
                <a:sym typeface="Symbol" pitchFamily="18" charset="2"/>
              </a:rPr>
              <a:t>there exists </a:t>
            </a:r>
            <a:r>
              <a:rPr lang="en-US" sz="2400"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rPr>
              <a:t> &gt; 0  </a:t>
            </a:r>
            <a:r>
              <a:rPr lang="en-US" sz="2400" dirty="0" smtClean="0">
                <a:latin typeface="Times New Roman" pitchFamily="18" charset="0"/>
                <a:cs typeface="Times New Roman" pitchFamily="18" charset="0"/>
                <a:sym typeface="Symbol" pitchFamily="18" charset="2"/>
              </a:rPr>
              <a:t>such that for all </a:t>
            </a:r>
            <a:r>
              <a:rPr lang="en-US" sz="2400" dirty="0">
                <a:latin typeface="Times New Roman" pitchFamily="18" charset="0"/>
                <a:cs typeface="Times New Roman" pitchFamily="18" charset="0"/>
                <a:sym typeface="Symbol" pitchFamily="18" charset="2"/>
              </a:rPr>
              <a:t>n &gt; N,  </a:t>
            </a:r>
            <a:r>
              <a:rPr lang="en-US" sz="2400" dirty="0" smtClean="0">
                <a:latin typeface="Times New Roman" pitchFamily="18" charset="0"/>
                <a:cs typeface="Times New Roman" pitchFamily="18" charset="0"/>
                <a:sym typeface="Symbol" pitchFamily="18" charset="2"/>
              </a:rPr>
              <a:t>d(</a:t>
            </a:r>
            <a:r>
              <a:rPr lang="en-US" sz="2400" i="1" dirty="0" smtClean="0">
                <a:latin typeface="Times New Roman" pitchFamily="18" charset="0"/>
                <a:cs typeface="Times New Roman" pitchFamily="18" charset="0"/>
                <a:sym typeface="Symbol" pitchFamily="18" charset="2"/>
              </a:rPr>
              <a:t>a</a:t>
            </a:r>
            <a:r>
              <a:rPr lang="en-US" sz="2400" i="1" baseline="-25000" dirty="0" smtClean="0">
                <a:latin typeface="Times New Roman" pitchFamily="18" charset="0"/>
                <a:cs typeface="Times New Roman" pitchFamily="18" charset="0"/>
                <a:sym typeface="Symbol" pitchFamily="18" charset="2"/>
              </a:rPr>
              <a:t>n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L</a:t>
            </a:r>
            <a:r>
              <a:rPr lang="en-US" sz="2400" dirty="0">
                <a:latin typeface="Times New Roman" pitchFamily="18" charset="0"/>
                <a:cs typeface="Times New Roman" pitchFamily="18" charset="0"/>
                <a:sym typeface="Symbol" pitchFamily="18" charset="2"/>
              </a:rPr>
              <a:t>) &lt; </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457200" indent="-457200" eaLnBrk="1" hangingPunct="1">
              <a:buFontTx/>
              <a:buChar char="•"/>
            </a:pPr>
            <a:r>
              <a:rPr lang="en-US" sz="2400" i="1" dirty="0">
                <a:latin typeface="Times New Roman" pitchFamily="18" charset="0"/>
                <a:cs typeface="Times New Roman" pitchFamily="18" charset="0"/>
              </a:rPr>
              <a:t>a</a:t>
            </a:r>
            <a:r>
              <a:rPr lang="en-US" sz="2400" i="1" baseline="-25000" dirty="0">
                <a:latin typeface="Times New Roman" pitchFamily="18" charset="0"/>
                <a:cs typeface="Times New Roman" pitchFamily="18" charset="0"/>
              </a:rPr>
              <a:t>n</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rPr>
              <a:t>L  </a:t>
            </a:r>
            <a:r>
              <a:rPr lang="en-US" sz="2400" dirty="0">
                <a:latin typeface="Times New Roman" pitchFamily="18" charset="0"/>
                <a:cs typeface="Times New Roman" pitchFamily="18" charset="0"/>
              </a:rPr>
              <a:t>means that </a:t>
            </a:r>
            <a:r>
              <a:rPr lang="en-US" sz="2400" dirty="0" smtClean="0">
                <a:latin typeface="Times New Roman" pitchFamily="18" charset="0"/>
                <a:cs typeface="Times New Roman" pitchFamily="18" charset="0"/>
                <a:sym typeface="Symbol" pitchFamily="18" charset="2"/>
              </a:rPr>
              <a:t>for all</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N </a:t>
            </a:r>
            <a:r>
              <a:rPr lang="en-US" sz="2400" dirty="0">
                <a:latin typeface="Times New Roman" pitchFamily="18" charset="0"/>
                <a:cs typeface="Times New Roman" pitchFamily="18" charset="0"/>
                <a:sym typeface="Symbol" pitchFamily="18" charset="2"/>
              </a:rPr>
              <a:t> </a:t>
            </a:r>
            <a:r>
              <a:rPr lang="en-US" sz="2400" b="1" dirty="0">
                <a:latin typeface="Times New Roman" pitchFamily="18" charset="0"/>
                <a:cs typeface="Times New Roman" pitchFamily="18" charset="0"/>
                <a:sym typeface="Arial Alternative" pitchFamily="49" charset="2"/>
              </a:rPr>
              <a:t>ℕ</a:t>
            </a:r>
            <a:r>
              <a:rPr lang="en-US" sz="2400" dirty="0">
                <a:latin typeface="Times New Roman" pitchFamily="18" charset="0"/>
                <a:cs typeface="Times New Roman" pitchFamily="18" charset="0"/>
              </a:rPr>
              <a:t> and </a:t>
            </a:r>
            <a:r>
              <a:rPr lang="en-US" sz="2400" dirty="0" smtClean="0">
                <a:latin typeface="Times New Roman" pitchFamily="18" charset="0"/>
                <a:cs typeface="Times New Roman" pitchFamily="18" charset="0"/>
                <a:sym typeface="Symbol" pitchFamily="18" charset="2"/>
              </a:rPr>
              <a:t>for all</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rPr>
              <a:t> &gt; 0, </a:t>
            </a:r>
            <a:r>
              <a:rPr lang="en-US" sz="2400" dirty="0" smtClean="0">
                <a:latin typeface="Times New Roman" pitchFamily="18" charset="0"/>
                <a:cs typeface="Times New Roman" pitchFamily="18" charset="0"/>
                <a:sym typeface="Symbol" pitchFamily="18" charset="2"/>
              </a:rPr>
              <a:t>there exists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n &gt; N</a:t>
            </a:r>
            <a:r>
              <a:rPr lang="en-US" sz="2400" dirty="0">
                <a:latin typeface="Times New Roman" pitchFamily="18" charset="0"/>
                <a:cs typeface="Times New Roman" pitchFamily="18" charset="0"/>
                <a:sym typeface="Arial Alternative" pitchFamily="49" charset="2"/>
              </a:rPr>
              <a:t> </a:t>
            </a:r>
            <a:r>
              <a:rPr lang="en-US" sz="2400" dirty="0" smtClean="0">
                <a:latin typeface="Times New Roman" pitchFamily="18" charset="0"/>
                <a:cs typeface="Times New Roman" pitchFamily="18" charset="0"/>
                <a:sym typeface="Symbol" pitchFamily="18" charset="2"/>
              </a:rPr>
              <a:t>such that  </a:t>
            </a:r>
            <a:r>
              <a:rPr lang="en-US" sz="2400" dirty="0">
                <a:latin typeface="Times New Roman" pitchFamily="18" charset="0"/>
                <a:cs typeface="Times New Roman" pitchFamily="18" charset="0"/>
                <a:sym typeface="Symbol" pitchFamily="18" charset="2"/>
              </a:rPr>
              <a:t>d(</a:t>
            </a:r>
            <a:r>
              <a:rPr lang="en-US" sz="2400" i="1" dirty="0">
                <a:latin typeface="Times New Roman" pitchFamily="18" charset="0"/>
                <a:cs typeface="Times New Roman" pitchFamily="18" charset="0"/>
                <a:sym typeface="Symbol" pitchFamily="18" charset="2"/>
              </a:rPr>
              <a:t>a</a:t>
            </a:r>
            <a:r>
              <a:rPr lang="en-US" sz="2400" i="1" baseline="-25000" dirty="0">
                <a:latin typeface="Times New Roman" pitchFamily="18" charset="0"/>
                <a:cs typeface="Times New Roman" pitchFamily="18" charset="0"/>
                <a:sym typeface="Symbol" pitchFamily="18" charset="2"/>
              </a:rPr>
              <a:t>n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L</a:t>
            </a:r>
            <a:r>
              <a:rPr lang="en-US" sz="2400" dirty="0">
                <a:latin typeface="Times New Roman" pitchFamily="18" charset="0"/>
                <a:cs typeface="Times New Roman" pitchFamily="18" charset="0"/>
                <a:sym typeface="Symbol" pitchFamily="18" charset="2"/>
              </a:rPr>
              <a:t>) &lt; </a:t>
            </a:r>
            <a:r>
              <a:rPr lang="en-US" sz="2400" dirty="0">
                <a:latin typeface="Times New Roman" pitchFamily="18" charset="0"/>
                <a:cs typeface="Times New Roman" pitchFamily="18" charset="0"/>
              </a:rPr>
              <a:t> .</a:t>
            </a:r>
          </a:p>
        </p:txBody>
      </p:sp>
      <p:pic>
        <p:nvPicPr>
          <p:cNvPr id="108547" name="Picture 3" descr="anteeksi"/>
          <p:cNvPicPr>
            <a:picLocks noChangeAspect="1" noChangeArrowheads="1"/>
          </p:cNvPicPr>
          <p:nvPr/>
        </p:nvPicPr>
        <p:blipFill>
          <a:blip r:embed="rId2" cstate="print"/>
          <a:srcRect/>
          <a:stretch>
            <a:fillRect/>
          </a:stretch>
        </p:blipFill>
        <p:spPr bwMode="auto">
          <a:xfrm>
            <a:off x="7620000" y="228600"/>
            <a:ext cx="1189038" cy="1474788"/>
          </a:xfrm>
          <a:prstGeom prst="rect">
            <a:avLst/>
          </a:prstGeom>
          <a:noFill/>
        </p:spPr>
      </p:pic>
      <p:sp>
        <p:nvSpPr>
          <p:cNvPr id="108548" name="Rectangle 4"/>
          <p:cNvSpPr>
            <a:spLocks noGrp="1" noChangeArrowheads="1"/>
          </p:cNvSpPr>
          <p:nvPr>
            <p:ph type="title" idx="4294967295"/>
          </p:nvPr>
        </p:nvSpPr>
        <p:spPr>
          <a:xfrm>
            <a:off x="914400" y="457200"/>
            <a:ext cx="6096000" cy="1143000"/>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en-US" sz="36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Don’t just stand there!</a:t>
            </a:r>
            <a:br>
              <a:rPr lang="en-US" sz="36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en-US" sz="36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Do something</a:t>
            </a:r>
            <a:r>
              <a:rPr lang="en-US" sz="3600" dirty="0">
                <a:solidFill>
                  <a:srgbClr val="FF0000"/>
                </a:solidFill>
                <a:effectLst>
                  <a:outerShdw blurRad="38100" dist="38100" dir="2700000" algn="tl">
                    <a:srgbClr val="000000">
                      <a:alpha val="43137"/>
                    </a:srgbClr>
                  </a:outerShdw>
                </a:effectLst>
              </a:rPr>
              <a:t>.</a:t>
            </a:r>
          </a:p>
        </p:txBody>
      </p:sp>
      <p:sp>
        <p:nvSpPr>
          <p:cNvPr id="6" name="Text Box 5"/>
          <p:cNvSpPr txBox="1">
            <a:spLocks noChangeArrowheads="1"/>
          </p:cNvSpPr>
          <p:nvPr/>
        </p:nvSpPr>
        <p:spPr bwMode="auto">
          <a:xfrm>
            <a:off x="381000" y="4953000"/>
            <a:ext cx="8458200" cy="1569660"/>
          </a:xfrm>
          <a:prstGeom prst="rect">
            <a:avLst/>
          </a:prstGeom>
          <a:solidFill>
            <a:schemeClr val="accent3">
              <a:lumMod val="60000"/>
              <a:lumOff val="40000"/>
            </a:schemeClr>
          </a:solidFill>
          <a:ln w="9525">
            <a:solidFill>
              <a:schemeClr val="tx1"/>
            </a:solidFill>
            <a:miter lim="800000"/>
            <a:headEnd/>
            <a:tailEnd/>
          </a:ln>
        </p:spPr>
        <p:txBody>
          <a:bodyPr wrap="square">
            <a:spAutoFit/>
          </a:bodyPr>
          <a:lstStyle/>
          <a:p>
            <a:pPr eaLnBrk="1" hangingPunct="1"/>
            <a:r>
              <a:rPr lang="en-US" sz="2400" dirty="0">
                <a:solidFill>
                  <a:schemeClr val="tx1">
                    <a:lumMod val="95000"/>
                    <a:lumOff val="5000"/>
                  </a:schemeClr>
                </a:solidFill>
              </a:rPr>
              <a:t>Students are asked to think of these as “alternatives” to the </a:t>
            </a:r>
            <a:r>
              <a:rPr lang="en-US" sz="2400" dirty="0" smtClean="0">
                <a:solidFill>
                  <a:schemeClr val="tx1">
                    <a:lumMod val="95000"/>
                    <a:lumOff val="5000"/>
                  </a:schemeClr>
                </a:solidFill>
              </a:rPr>
              <a:t>definition.  </a:t>
            </a:r>
            <a:r>
              <a:rPr lang="en-US" sz="2400" dirty="0">
                <a:solidFill>
                  <a:schemeClr val="tx1">
                    <a:lumMod val="95000"/>
                    <a:lumOff val="5000"/>
                  </a:schemeClr>
                </a:solidFill>
              </a:rPr>
              <a:t>Then they are challenged to come up with examples of real number sequences and limits that satisfy the “alternate” definitions but for which </a:t>
            </a:r>
            <a:r>
              <a:rPr lang="en-US" sz="2400" i="1" dirty="0">
                <a:solidFill>
                  <a:schemeClr val="tx1">
                    <a:lumMod val="95000"/>
                    <a:lumOff val="5000"/>
                  </a:schemeClr>
                </a:solidFill>
              </a:rPr>
              <a:t>a</a:t>
            </a:r>
            <a:r>
              <a:rPr lang="en-US" sz="2400" i="1" baseline="-25000" dirty="0">
                <a:solidFill>
                  <a:schemeClr val="tx1">
                    <a:lumMod val="95000"/>
                    <a:lumOff val="5000"/>
                  </a:schemeClr>
                </a:solidFill>
              </a:rPr>
              <a:t>n</a:t>
            </a:r>
            <a:r>
              <a:rPr lang="en-US" sz="2400" dirty="0">
                <a:solidFill>
                  <a:schemeClr val="tx1">
                    <a:lumMod val="95000"/>
                    <a:lumOff val="5000"/>
                  </a:schemeClr>
                </a:solidFill>
              </a:rPr>
              <a:t> </a:t>
            </a:r>
            <a:r>
              <a:rPr lang="en-US" sz="2400" dirty="0">
                <a:solidFill>
                  <a:schemeClr val="tx1">
                    <a:lumMod val="95000"/>
                    <a:lumOff val="5000"/>
                  </a:schemeClr>
                </a:solidFill>
                <a:sym typeface="Symbol" pitchFamily="18" charset="2"/>
              </a:rPr>
              <a:t> </a:t>
            </a:r>
            <a:r>
              <a:rPr lang="en-US" sz="2400" i="1" dirty="0">
                <a:solidFill>
                  <a:schemeClr val="tx1">
                    <a:lumMod val="95000"/>
                    <a:lumOff val="5000"/>
                  </a:schemeClr>
                </a:solidFill>
              </a:rPr>
              <a:t>L is </a:t>
            </a:r>
            <a:r>
              <a:rPr lang="en-US" sz="2400" i="1" dirty="0" smtClean="0">
                <a:solidFill>
                  <a:schemeClr val="tx1">
                    <a:lumMod val="95000"/>
                    <a:lumOff val="5000"/>
                  </a:schemeClr>
                </a:solidFill>
              </a:rPr>
              <a:t>false.</a:t>
            </a:r>
            <a:endParaRPr lang="en-US" sz="2400" dirty="0">
              <a:solidFill>
                <a:schemeClr val="tx1">
                  <a:lumMod val="95000"/>
                  <a:lumOff val="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8548"/>
                                        </p:tgtEl>
                                        <p:attrNameLst>
                                          <p:attrName>style.visibility</p:attrName>
                                        </p:attrNameLst>
                                      </p:cBhvr>
                                      <p:to>
                                        <p:strVal val="visible"/>
                                      </p:to>
                                    </p:set>
                                    <p:animEffect transition="in" filter="wipe(left)">
                                      <p:cBhvr>
                                        <p:cTn id="7" dur="500"/>
                                        <p:tgtEl>
                                          <p:spTgt spid="108548"/>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499"/>
                                          </p:stCondLst>
                                        </p:cTn>
                                        <p:tgtEl>
                                          <p:spTgt spid="108547"/>
                                        </p:tgtEl>
                                        <p:attrNameLst>
                                          <p:attrName>style.visibility</p:attrName>
                                        </p:attrNameLst>
                                      </p:cBhvr>
                                      <p:to>
                                        <p:strVal val="visible"/>
                                      </p:to>
                                    </p:set>
                                  </p:childTnLst>
                                </p:cTn>
                              </p:par>
                            </p:childTnLst>
                          </p:cTn>
                        </p:par>
                        <p:par>
                          <p:cTn id="11" fill="hold">
                            <p:stCondLst>
                              <p:cond delay="1000"/>
                            </p:stCondLst>
                            <p:childTnLst>
                              <p:par>
                                <p:cTn id="12" presetID="22" presetClass="entr" presetSubtype="8" fill="hold" grpId="0" nodeType="afterEffect">
                                  <p:stCondLst>
                                    <p:cond delay="500"/>
                                  </p:stCondLst>
                                  <p:childTnLst>
                                    <p:set>
                                      <p:cBhvr>
                                        <p:cTn id="13" dur="1" fill="hold">
                                          <p:stCondLst>
                                            <p:cond delay="0"/>
                                          </p:stCondLst>
                                        </p:cTn>
                                        <p:tgtEl>
                                          <p:spTgt spid="108546">
                                            <p:txEl>
                                              <p:pRg st="0" end="0"/>
                                            </p:txEl>
                                          </p:spTgt>
                                        </p:tgtEl>
                                        <p:attrNameLst>
                                          <p:attrName>style.visibility</p:attrName>
                                        </p:attrNameLst>
                                      </p:cBhvr>
                                      <p:to>
                                        <p:strVal val="visible"/>
                                      </p:to>
                                    </p:set>
                                    <p:animEffect transition="in" filter="wipe(left)">
                                      <p:cBhvr>
                                        <p:cTn id="14" dur="500"/>
                                        <p:tgtEl>
                                          <p:spTgt spid="108546">
                                            <p:txEl>
                                              <p:pRg st="0" end="0"/>
                                            </p:txEl>
                                          </p:spTgt>
                                        </p:tgtEl>
                                      </p:cBhvr>
                                    </p:animEffect>
                                  </p:childTnLst>
                                </p:cTn>
                              </p:par>
                            </p:childTnLst>
                          </p:cTn>
                        </p:par>
                        <p:par>
                          <p:cTn id="15" fill="hold">
                            <p:stCondLst>
                              <p:cond delay="2000"/>
                            </p:stCondLst>
                            <p:childTnLst>
                              <p:par>
                                <p:cTn id="16" presetID="22" presetClass="entr" presetSubtype="8" fill="hold" grpId="0" nodeType="afterEffect">
                                  <p:stCondLst>
                                    <p:cond delay="500"/>
                                  </p:stCondLst>
                                  <p:childTnLst>
                                    <p:set>
                                      <p:cBhvr>
                                        <p:cTn id="17" dur="1" fill="hold">
                                          <p:stCondLst>
                                            <p:cond delay="0"/>
                                          </p:stCondLst>
                                        </p:cTn>
                                        <p:tgtEl>
                                          <p:spTgt spid="108546">
                                            <p:txEl>
                                              <p:pRg st="1" end="1"/>
                                            </p:txEl>
                                          </p:spTgt>
                                        </p:tgtEl>
                                        <p:attrNameLst>
                                          <p:attrName>style.visibility</p:attrName>
                                        </p:attrNameLst>
                                      </p:cBhvr>
                                      <p:to>
                                        <p:strVal val="visible"/>
                                      </p:to>
                                    </p:set>
                                    <p:animEffect transition="in" filter="wipe(left)">
                                      <p:cBhvr>
                                        <p:cTn id="18" dur="500"/>
                                        <p:tgtEl>
                                          <p:spTgt spid="108546">
                                            <p:txEl>
                                              <p:pRg st="1" end="1"/>
                                            </p:txEl>
                                          </p:spTgt>
                                        </p:tgtEl>
                                      </p:cBhvr>
                                    </p:animEffect>
                                  </p:childTnLst>
                                </p:cTn>
                              </p:par>
                            </p:childTnLst>
                          </p:cTn>
                        </p:par>
                        <p:par>
                          <p:cTn id="19" fill="hold">
                            <p:stCondLst>
                              <p:cond delay="3000"/>
                            </p:stCondLst>
                            <p:childTnLst>
                              <p:par>
                                <p:cTn id="20" presetID="22" presetClass="entr" presetSubtype="8" fill="hold" grpId="0" nodeType="afterEffect">
                                  <p:stCondLst>
                                    <p:cond delay="500"/>
                                  </p:stCondLst>
                                  <p:childTnLst>
                                    <p:set>
                                      <p:cBhvr>
                                        <p:cTn id="21" dur="1" fill="hold">
                                          <p:stCondLst>
                                            <p:cond delay="0"/>
                                          </p:stCondLst>
                                        </p:cTn>
                                        <p:tgtEl>
                                          <p:spTgt spid="108546">
                                            <p:txEl>
                                              <p:pRg st="2" end="2"/>
                                            </p:txEl>
                                          </p:spTgt>
                                        </p:tgtEl>
                                        <p:attrNameLst>
                                          <p:attrName>style.visibility</p:attrName>
                                        </p:attrNameLst>
                                      </p:cBhvr>
                                      <p:to>
                                        <p:strVal val="visible"/>
                                      </p:to>
                                    </p:set>
                                    <p:animEffect transition="in" filter="wipe(left)">
                                      <p:cBhvr>
                                        <p:cTn id="22" dur="500"/>
                                        <p:tgtEl>
                                          <p:spTgt spid="108546">
                                            <p:txEl>
                                              <p:pRg st="2" end="2"/>
                                            </p:txEl>
                                          </p:spTgt>
                                        </p:tgtEl>
                                      </p:cBhvr>
                                    </p:animEffect>
                                  </p:childTnLst>
                                </p:cTn>
                              </p:par>
                            </p:childTnLst>
                          </p:cTn>
                        </p:par>
                        <p:par>
                          <p:cTn id="23" fill="hold">
                            <p:stCondLst>
                              <p:cond delay="4000"/>
                            </p:stCondLst>
                            <p:childTnLst>
                              <p:par>
                                <p:cTn id="24" presetID="22" presetClass="entr" presetSubtype="8" fill="hold" grpId="0" nodeType="afterEffect">
                                  <p:stCondLst>
                                    <p:cond delay="500"/>
                                  </p:stCondLst>
                                  <p:childTnLst>
                                    <p:set>
                                      <p:cBhvr>
                                        <p:cTn id="25" dur="1" fill="hold">
                                          <p:stCondLst>
                                            <p:cond delay="0"/>
                                          </p:stCondLst>
                                        </p:cTn>
                                        <p:tgtEl>
                                          <p:spTgt spid="108546">
                                            <p:txEl>
                                              <p:pRg st="3" end="3"/>
                                            </p:txEl>
                                          </p:spTgt>
                                        </p:tgtEl>
                                        <p:attrNameLst>
                                          <p:attrName>style.visibility</p:attrName>
                                        </p:attrNameLst>
                                      </p:cBhvr>
                                      <p:to>
                                        <p:strVal val="visible"/>
                                      </p:to>
                                    </p:set>
                                    <p:animEffect transition="in" filter="wipe(left)">
                                      <p:cBhvr>
                                        <p:cTn id="26" dur="500"/>
                                        <p:tgtEl>
                                          <p:spTgt spid="108546">
                                            <p:txEl>
                                              <p:pRg st="3" end="3"/>
                                            </p:txEl>
                                          </p:spTgt>
                                        </p:tgtEl>
                                      </p:cBhvr>
                                    </p:animEffect>
                                  </p:childTnLst>
                                </p:cTn>
                              </p:par>
                            </p:childTnLst>
                          </p:cTn>
                        </p:par>
                        <p:par>
                          <p:cTn id="27" fill="hold">
                            <p:stCondLst>
                              <p:cond delay="5000"/>
                            </p:stCondLst>
                            <p:childTnLst>
                              <p:par>
                                <p:cTn id="28" presetID="9" presetClass="entr" presetSubtype="0" fill="hold" grpId="0" nodeType="afterEffect">
                                  <p:stCondLst>
                                    <p:cond delay="1000"/>
                                  </p:stCondLst>
                                  <p:childTnLst>
                                    <p:set>
                                      <p:cBhvr>
                                        <p:cTn id="29" dur="1" fill="hold">
                                          <p:stCondLst>
                                            <p:cond delay="0"/>
                                          </p:stCondLst>
                                        </p:cTn>
                                        <p:tgtEl>
                                          <p:spTgt spid="6"/>
                                        </p:tgtEl>
                                        <p:attrNameLst>
                                          <p:attrName>style.visibility</p:attrName>
                                        </p:attrNameLst>
                                      </p:cBhvr>
                                      <p:to>
                                        <p:strVal val="visible"/>
                                      </p:to>
                                    </p:set>
                                    <p:animEffect transition="in" filter="dissolve">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uiExpand="1" build="p" autoUpdateAnimBg="0" advAuto="2000"/>
      <p:bldP spid="108548" grpId="0" animBg="1" autoUpdateAnimBg="0"/>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914400" y="1828800"/>
            <a:ext cx="7635875" cy="3046988"/>
          </a:xfrm>
          <a:prstGeom prst="rect">
            <a:avLst/>
          </a:prstGeom>
          <a:noFill/>
          <a:ln w="9525">
            <a:noFill/>
            <a:miter lim="800000"/>
            <a:headEnd/>
            <a:tailEnd/>
          </a:ln>
          <a:effectLst/>
        </p:spPr>
        <p:txBody>
          <a:bodyPr>
            <a:spAutoFit/>
          </a:bodyPr>
          <a:lstStyle/>
          <a:p>
            <a:pPr marL="457200" indent="-457200" eaLnBrk="1" hangingPunct="1">
              <a:buFontTx/>
              <a:buChar char="•"/>
            </a:pPr>
            <a:r>
              <a:rPr lang="en-US" i="1" dirty="0"/>
              <a:t>a</a:t>
            </a:r>
            <a:r>
              <a:rPr lang="en-US" i="1" baseline="-25000" dirty="0"/>
              <a:t>n</a:t>
            </a:r>
            <a:r>
              <a:rPr lang="en-US" dirty="0"/>
              <a:t> </a:t>
            </a:r>
            <a:r>
              <a:rPr lang="en-US" dirty="0">
                <a:sym typeface="Symbol" pitchFamily="18" charset="2"/>
              </a:rPr>
              <a:t> </a:t>
            </a:r>
            <a:r>
              <a:rPr lang="en-US" i="1" dirty="0"/>
              <a:t>L  </a:t>
            </a:r>
            <a:r>
              <a:rPr lang="en-US" sz="2400" dirty="0"/>
              <a:t>means that</a:t>
            </a:r>
            <a:r>
              <a:rPr lang="en-US" dirty="0"/>
              <a:t> </a:t>
            </a:r>
            <a:r>
              <a:rPr lang="en-US" sz="2400" dirty="0"/>
              <a:t> </a:t>
            </a:r>
            <a:r>
              <a:rPr lang="en-US" sz="2400" dirty="0" smtClean="0">
                <a:sym typeface="Symbol" pitchFamily="18" charset="2"/>
              </a:rPr>
              <a:t>for all </a:t>
            </a:r>
            <a:r>
              <a:rPr lang="en-US" sz="2400" dirty="0" smtClean="0"/>
              <a:t> </a:t>
            </a:r>
            <a:r>
              <a:rPr lang="en-US" sz="2400" dirty="0"/>
              <a:t>&gt; 0 </a:t>
            </a:r>
            <a:r>
              <a:rPr lang="en-US" sz="2400" dirty="0" smtClean="0">
                <a:sym typeface="Symbol" pitchFamily="18" charset="2"/>
              </a:rPr>
              <a:t>there exists</a:t>
            </a:r>
            <a:r>
              <a:rPr lang="en-US" sz="2400" dirty="0" smtClean="0"/>
              <a:t> </a:t>
            </a:r>
            <a:r>
              <a:rPr lang="en-US" sz="2400" dirty="0"/>
              <a:t>n </a:t>
            </a:r>
            <a:r>
              <a:rPr lang="en-US" sz="2400" dirty="0">
                <a:sym typeface="Symbol" pitchFamily="18" charset="2"/>
              </a:rPr>
              <a:t></a:t>
            </a:r>
            <a:r>
              <a:rPr lang="en-US" sz="2400" dirty="0">
                <a:sym typeface="Arial Alternative" pitchFamily="49" charset="2"/>
              </a:rPr>
              <a:t> </a:t>
            </a:r>
            <a:r>
              <a:rPr lang="en-US" sz="2400" b="1" dirty="0">
                <a:latin typeface="Cambria Math" pitchFamily="18" charset="0"/>
                <a:cs typeface="Times New Roman" pitchFamily="18" charset="0"/>
                <a:sym typeface="Arial Alternative" pitchFamily="49" charset="2"/>
              </a:rPr>
              <a:t>ℕ </a:t>
            </a:r>
            <a:r>
              <a:rPr lang="en-US" sz="2400" dirty="0" smtClean="0">
                <a:sym typeface="Symbol" pitchFamily="18" charset="2"/>
              </a:rPr>
              <a:t>such that  </a:t>
            </a:r>
            <a:r>
              <a:rPr lang="en-US" sz="2400" dirty="0">
                <a:sym typeface="Symbol" pitchFamily="18" charset="2"/>
              </a:rPr>
              <a:t>d(</a:t>
            </a:r>
            <a:r>
              <a:rPr lang="en-US" sz="2400" i="1" dirty="0">
                <a:sym typeface="Symbol" pitchFamily="18" charset="2"/>
              </a:rPr>
              <a:t>a</a:t>
            </a:r>
            <a:r>
              <a:rPr lang="en-US" sz="2400" i="1" baseline="-25000" dirty="0">
                <a:sym typeface="Symbol" pitchFamily="18" charset="2"/>
              </a:rPr>
              <a:t>n </a:t>
            </a:r>
            <a:r>
              <a:rPr lang="en-US" sz="2400" dirty="0">
                <a:sym typeface="Symbol" pitchFamily="18" charset="2"/>
              </a:rPr>
              <a:t>, </a:t>
            </a:r>
            <a:r>
              <a:rPr lang="en-US" sz="2400" i="1" dirty="0">
                <a:sym typeface="Symbol" pitchFamily="18" charset="2"/>
              </a:rPr>
              <a:t>L</a:t>
            </a:r>
            <a:r>
              <a:rPr lang="en-US" sz="2400" dirty="0">
                <a:sym typeface="Symbol" pitchFamily="18" charset="2"/>
              </a:rPr>
              <a:t>) &lt; </a:t>
            </a:r>
            <a:r>
              <a:rPr lang="en-US" sz="2400" dirty="0"/>
              <a:t> </a:t>
            </a:r>
            <a:r>
              <a:rPr lang="en-US" sz="2400" dirty="0" smtClean="0"/>
              <a:t>.</a:t>
            </a:r>
            <a:endParaRPr lang="en-US" sz="2400" dirty="0"/>
          </a:p>
          <a:p>
            <a:pPr marL="457200" indent="-457200" eaLnBrk="1" hangingPunct="1">
              <a:buFontTx/>
              <a:buChar char="•"/>
            </a:pPr>
            <a:r>
              <a:rPr lang="en-US" i="1" dirty="0"/>
              <a:t>a</a:t>
            </a:r>
            <a:r>
              <a:rPr lang="en-US" i="1" baseline="-25000" dirty="0"/>
              <a:t>n</a:t>
            </a:r>
            <a:r>
              <a:rPr lang="en-US" dirty="0"/>
              <a:t> </a:t>
            </a:r>
            <a:r>
              <a:rPr lang="en-US" dirty="0">
                <a:sym typeface="Symbol" pitchFamily="18" charset="2"/>
              </a:rPr>
              <a:t> </a:t>
            </a:r>
            <a:r>
              <a:rPr lang="en-US" i="1" dirty="0"/>
              <a:t>L  </a:t>
            </a:r>
            <a:r>
              <a:rPr lang="en-US" sz="2400" dirty="0"/>
              <a:t>means that</a:t>
            </a:r>
            <a:r>
              <a:rPr lang="en-US" dirty="0"/>
              <a:t> </a:t>
            </a:r>
            <a:r>
              <a:rPr lang="en-US" sz="2400" dirty="0"/>
              <a:t> </a:t>
            </a:r>
            <a:r>
              <a:rPr lang="en-US" sz="2400" dirty="0" smtClean="0">
                <a:sym typeface="Symbol" pitchFamily="18" charset="2"/>
              </a:rPr>
              <a:t>for all</a:t>
            </a:r>
            <a:r>
              <a:rPr lang="en-US" sz="2400" dirty="0" smtClean="0"/>
              <a:t> </a:t>
            </a:r>
            <a:r>
              <a:rPr lang="en-US" sz="2400" dirty="0">
                <a:sym typeface="Symbol" pitchFamily="18" charset="2"/>
              </a:rPr>
              <a:t></a:t>
            </a:r>
            <a:r>
              <a:rPr lang="en-US" sz="2400" dirty="0"/>
              <a:t> &gt; 0  </a:t>
            </a:r>
            <a:r>
              <a:rPr lang="en-US" sz="2400" dirty="0" smtClean="0">
                <a:sym typeface="Symbol" pitchFamily="18" charset="2"/>
              </a:rPr>
              <a:t>there exists</a:t>
            </a:r>
            <a:r>
              <a:rPr lang="en-US" sz="2400" dirty="0" smtClean="0"/>
              <a:t> </a:t>
            </a:r>
            <a:r>
              <a:rPr lang="en-US" sz="2400" dirty="0"/>
              <a:t>N </a:t>
            </a:r>
            <a:r>
              <a:rPr lang="en-US" sz="2400" dirty="0">
                <a:sym typeface="Symbol" pitchFamily="18" charset="2"/>
              </a:rPr>
              <a:t> </a:t>
            </a:r>
            <a:r>
              <a:rPr lang="en-US" sz="2400" b="1" dirty="0">
                <a:latin typeface="Cambria Math" pitchFamily="18" charset="0"/>
                <a:cs typeface="Times New Roman" pitchFamily="18" charset="0"/>
                <a:sym typeface="Arial Alternative" pitchFamily="49" charset="2"/>
              </a:rPr>
              <a:t>ℕ</a:t>
            </a:r>
            <a:r>
              <a:rPr lang="en-US" sz="2400" dirty="0">
                <a:sym typeface="Arial Alternative" pitchFamily="49" charset="2"/>
              </a:rPr>
              <a:t> </a:t>
            </a:r>
            <a:r>
              <a:rPr lang="en-US" sz="2400" dirty="0" smtClean="0">
                <a:sym typeface="Symbol" pitchFamily="18" charset="2"/>
              </a:rPr>
              <a:t>such that </a:t>
            </a:r>
            <a:r>
              <a:rPr lang="en-US" sz="2400" dirty="0">
                <a:sym typeface="Symbol" pitchFamily="18" charset="2"/>
              </a:rPr>
              <a:t>for some </a:t>
            </a:r>
            <a:r>
              <a:rPr lang="en-US" sz="2400" dirty="0" smtClean="0">
                <a:sym typeface="Symbol" pitchFamily="18" charset="2"/>
              </a:rPr>
              <a:t>n </a:t>
            </a:r>
            <a:r>
              <a:rPr lang="en-US" sz="2400" dirty="0">
                <a:sym typeface="Symbol" pitchFamily="18" charset="2"/>
              </a:rPr>
              <a:t>&gt; N,  d(</a:t>
            </a:r>
            <a:r>
              <a:rPr lang="en-US" sz="2400" i="1" dirty="0">
                <a:sym typeface="Symbol" pitchFamily="18" charset="2"/>
              </a:rPr>
              <a:t>a</a:t>
            </a:r>
            <a:r>
              <a:rPr lang="en-US" sz="2400" i="1" baseline="-25000" dirty="0">
                <a:sym typeface="Symbol" pitchFamily="18" charset="2"/>
              </a:rPr>
              <a:t>n </a:t>
            </a:r>
            <a:r>
              <a:rPr lang="en-US" sz="2400" dirty="0">
                <a:sym typeface="Symbol" pitchFamily="18" charset="2"/>
              </a:rPr>
              <a:t>, </a:t>
            </a:r>
            <a:r>
              <a:rPr lang="en-US" sz="2400" i="1" dirty="0">
                <a:sym typeface="Symbol" pitchFamily="18" charset="2"/>
              </a:rPr>
              <a:t>L</a:t>
            </a:r>
            <a:r>
              <a:rPr lang="en-US" sz="2400" dirty="0">
                <a:sym typeface="Symbol" pitchFamily="18" charset="2"/>
              </a:rPr>
              <a:t>) &lt; </a:t>
            </a:r>
            <a:r>
              <a:rPr lang="en-US" sz="2400" dirty="0"/>
              <a:t> </a:t>
            </a:r>
            <a:r>
              <a:rPr lang="en-US" sz="2400" dirty="0" smtClean="0"/>
              <a:t>.</a:t>
            </a:r>
            <a:endParaRPr lang="en-US" sz="2400" dirty="0"/>
          </a:p>
          <a:p>
            <a:pPr marL="457200" indent="-457200" eaLnBrk="1" hangingPunct="1">
              <a:buFontTx/>
              <a:buChar char="•"/>
            </a:pPr>
            <a:r>
              <a:rPr lang="en-US" i="1" dirty="0"/>
              <a:t>a</a:t>
            </a:r>
            <a:r>
              <a:rPr lang="en-US" i="1" baseline="-25000" dirty="0"/>
              <a:t>n</a:t>
            </a:r>
            <a:r>
              <a:rPr lang="en-US" dirty="0"/>
              <a:t> </a:t>
            </a:r>
            <a:r>
              <a:rPr lang="en-US" dirty="0">
                <a:sym typeface="Symbol" pitchFamily="18" charset="2"/>
              </a:rPr>
              <a:t> </a:t>
            </a:r>
            <a:r>
              <a:rPr lang="en-US" i="1" dirty="0"/>
              <a:t>L  </a:t>
            </a:r>
            <a:r>
              <a:rPr lang="en-US" sz="2400" dirty="0"/>
              <a:t>means that</a:t>
            </a:r>
            <a:r>
              <a:rPr lang="en-US" dirty="0"/>
              <a:t> </a:t>
            </a:r>
            <a:r>
              <a:rPr lang="en-US" sz="2400" dirty="0"/>
              <a:t> </a:t>
            </a:r>
            <a:r>
              <a:rPr lang="en-US" sz="2400" dirty="0" smtClean="0">
                <a:sym typeface="Symbol" pitchFamily="18" charset="2"/>
              </a:rPr>
              <a:t>for all</a:t>
            </a:r>
            <a:r>
              <a:rPr lang="en-US" sz="2400" dirty="0" smtClean="0"/>
              <a:t> </a:t>
            </a:r>
            <a:r>
              <a:rPr lang="en-US" sz="2400" dirty="0"/>
              <a:t>N </a:t>
            </a:r>
            <a:r>
              <a:rPr lang="en-US" sz="2400" dirty="0">
                <a:sym typeface="Symbol" pitchFamily="18" charset="2"/>
              </a:rPr>
              <a:t> </a:t>
            </a:r>
            <a:r>
              <a:rPr lang="en-US" sz="2400" b="1" dirty="0">
                <a:latin typeface="Cambria Math" pitchFamily="18" charset="0"/>
                <a:cs typeface="Times New Roman" pitchFamily="18" charset="0"/>
                <a:sym typeface="Arial Alternative" pitchFamily="49" charset="2"/>
              </a:rPr>
              <a:t>ℕ</a:t>
            </a:r>
            <a:r>
              <a:rPr lang="en-US" sz="2400" dirty="0">
                <a:sym typeface="Arial Alternative" pitchFamily="49" charset="2"/>
              </a:rPr>
              <a:t>,  </a:t>
            </a:r>
            <a:r>
              <a:rPr lang="en-US" sz="2400" dirty="0" smtClean="0">
                <a:sym typeface="Symbol" pitchFamily="18" charset="2"/>
              </a:rPr>
              <a:t>there exists </a:t>
            </a:r>
            <a:r>
              <a:rPr lang="en-US" sz="2400" dirty="0">
                <a:sym typeface="Symbol" pitchFamily="18" charset="2"/>
              </a:rPr>
              <a:t></a:t>
            </a:r>
            <a:r>
              <a:rPr lang="en-US" sz="2400" dirty="0"/>
              <a:t> &gt; 0  </a:t>
            </a:r>
            <a:r>
              <a:rPr lang="en-US" sz="2400" dirty="0" smtClean="0">
                <a:sym typeface="Symbol" pitchFamily="18" charset="2"/>
              </a:rPr>
              <a:t>such that for all </a:t>
            </a:r>
            <a:r>
              <a:rPr lang="en-US" sz="2400" dirty="0">
                <a:sym typeface="Symbol" pitchFamily="18" charset="2"/>
              </a:rPr>
              <a:t>n &gt; N,  </a:t>
            </a:r>
            <a:r>
              <a:rPr lang="en-US" sz="2400" dirty="0" smtClean="0">
                <a:sym typeface="Symbol" pitchFamily="18" charset="2"/>
              </a:rPr>
              <a:t>d(</a:t>
            </a:r>
            <a:r>
              <a:rPr lang="en-US" sz="2400" i="1" dirty="0" smtClean="0">
                <a:sym typeface="Symbol" pitchFamily="18" charset="2"/>
              </a:rPr>
              <a:t>a</a:t>
            </a:r>
            <a:r>
              <a:rPr lang="en-US" sz="2400" i="1" baseline="-25000" dirty="0" smtClean="0">
                <a:sym typeface="Symbol" pitchFamily="18" charset="2"/>
              </a:rPr>
              <a:t>n </a:t>
            </a:r>
            <a:r>
              <a:rPr lang="en-US" sz="2400" dirty="0">
                <a:sym typeface="Symbol" pitchFamily="18" charset="2"/>
              </a:rPr>
              <a:t>, </a:t>
            </a:r>
            <a:r>
              <a:rPr lang="en-US" sz="2400" i="1" dirty="0">
                <a:sym typeface="Symbol" pitchFamily="18" charset="2"/>
              </a:rPr>
              <a:t>L</a:t>
            </a:r>
            <a:r>
              <a:rPr lang="en-US" sz="2400" dirty="0">
                <a:sym typeface="Symbol" pitchFamily="18" charset="2"/>
              </a:rPr>
              <a:t>) &lt; </a:t>
            </a:r>
            <a:r>
              <a:rPr lang="en-US" sz="2400" dirty="0"/>
              <a:t> </a:t>
            </a:r>
            <a:r>
              <a:rPr lang="en-US" sz="2400" dirty="0" smtClean="0"/>
              <a:t>.</a:t>
            </a:r>
            <a:endParaRPr lang="en-US" sz="2400" dirty="0"/>
          </a:p>
          <a:p>
            <a:pPr marL="457200" indent="-457200" eaLnBrk="1" hangingPunct="1">
              <a:buFontTx/>
              <a:buChar char="•"/>
            </a:pPr>
            <a:r>
              <a:rPr lang="en-US" i="1" dirty="0"/>
              <a:t>a</a:t>
            </a:r>
            <a:r>
              <a:rPr lang="en-US" i="1" baseline="-25000" dirty="0"/>
              <a:t>n</a:t>
            </a:r>
            <a:r>
              <a:rPr lang="en-US" dirty="0"/>
              <a:t> </a:t>
            </a:r>
            <a:r>
              <a:rPr lang="en-US" dirty="0">
                <a:sym typeface="Symbol" pitchFamily="18" charset="2"/>
              </a:rPr>
              <a:t> </a:t>
            </a:r>
            <a:r>
              <a:rPr lang="en-US" i="1" dirty="0"/>
              <a:t>L  </a:t>
            </a:r>
            <a:r>
              <a:rPr lang="en-US" sz="2400" dirty="0"/>
              <a:t>means that</a:t>
            </a:r>
            <a:r>
              <a:rPr lang="en-US" dirty="0"/>
              <a:t> </a:t>
            </a:r>
            <a:r>
              <a:rPr lang="en-US" sz="2400" dirty="0" smtClean="0">
                <a:sym typeface="Symbol" pitchFamily="18" charset="2"/>
              </a:rPr>
              <a:t>for all</a:t>
            </a:r>
            <a:r>
              <a:rPr lang="en-US" sz="2400" dirty="0" smtClean="0"/>
              <a:t> </a:t>
            </a:r>
            <a:r>
              <a:rPr lang="en-US" sz="2400" dirty="0"/>
              <a:t>N </a:t>
            </a:r>
            <a:r>
              <a:rPr lang="en-US" sz="2400" dirty="0">
                <a:sym typeface="Symbol" pitchFamily="18" charset="2"/>
              </a:rPr>
              <a:t> </a:t>
            </a:r>
            <a:r>
              <a:rPr lang="en-US" sz="2400" b="1" dirty="0">
                <a:latin typeface="Cambria Math" pitchFamily="18" charset="0"/>
                <a:cs typeface="Times New Roman" pitchFamily="18" charset="0"/>
                <a:sym typeface="Arial Alternative" pitchFamily="49" charset="2"/>
              </a:rPr>
              <a:t>ℕ</a:t>
            </a:r>
            <a:r>
              <a:rPr lang="en-US" sz="2400" dirty="0"/>
              <a:t> and </a:t>
            </a:r>
            <a:r>
              <a:rPr lang="en-US" sz="2400" dirty="0" smtClean="0">
                <a:sym typeface="Symbol" pitchFamily="18" charset="2"/>
              </a:rPr>
              <a:t>for all</a:t>
            </a:r>
            <a:r>
              <a:rPr lang="en-US" sz="2400" dirty="0" smtClean="0"/>
              <a:t> </a:t>
            </a:r>
            <a:r>
              <a:rPr lang="en-US" sz="2400" dirty="0">
                <a:sym typeface="Symbol" pitchFamily="18" charset="2"/>
              </a:rPr>
              <a:t></a:t>
            </a:r>
            <a:r>
              <a:rPr lang="en-US" sz="2400" dirty="0"/>
              <a:t> &gt; 0, </a:t>
            </a:r>
            <a:r>
              <a:rPr lang="en-US" sz="2400" dirty="0" smtClean="0">
                <a:sym typeface="Symbol" pitchFamily="18" charset="2"/>
              </a:rPr>
              <a:t>there exists</a:t>
            </a:r>
            <a:r>
              <a:rPr lang="en-US" sz="2400" dirty="0" smtClean="0"/>
              <a:t> </a:t>
            </a:r>
            <a:r>
              <a:rPr lang="en-US" sz="2400" dirty="0"/>
              <a:t>n &gt; N</a:t>
            </a:r>
            <a:r>
              <a:rPr lang="en-US" sz="2400" dirty="0">
                <a:sym typeface="Arial Alternative" pitchFamily="49" charset="2"/>
              </a:rPr>
              <a:t> </a:t>
            </a:r>
            <a:r>
              <a:rPr lang="en-US" sz="2400" dirty="0" smtClean="0">
                <a:sym typeface="Symbol" pitchFamily="18" charset="2"/>
              </a:rPr>
              <a:t>such that  </a:t>
            </a:r>
            <a:r>
              <a:rPr lang="en-US" sz="2400" dirty="0">
                <a:sym typeface="Symbol" pitchFamily="18" charset="2"/>
              </a:rPr>
              <a:t>d(</a:t>
            </a:r>
            <a:r>
              <a:rPr lang="en-US" sz="2400" i="1" dirty="0">
                <a:sym typeface="Symbol" pitchFamily="18" charset="2"/>
              </a:rPr>
              <a:t>a</a:t>
            </a:r>
            <a:r>
              <a:rPr lang="en-US" sz="2400" i="1" baseline="-25000" dirty="0">
                <a:sym typeface="Symbol" pitchFamily="18" charset="2"/>
              </a:rPr>
              <a:t>n </a:t>
            </a:r>
            <a:r>
              <a:rPr lang="en-US" sz="2400" dirty="0">
                <a:sym typeface="Symbol" pitchFamily="18" charset="2"/>
              </a:rPr>
              <a:t>, </a:t>
            </a:r>
            <a:r>
              <a:rPr lang="en-US" sz="2400" i="1" dirty="0">
                <a:sym typeface="Symbol" pitchFamily="18" charset="2"/>
              </a:rPr>
              <a:t>L</a:t>
            </a:r>
            <a:r>
              <a:rPr lang="en-US" sz="2400" dirty="0">
                <a:sym typeface="Symbol" pitchFamily="18" charset="2"/>
              </a:rPr>
              <a:t>) &lt; </a:t>
            </a:r>
            <a:r>
              <a:rPr lang="en-US" sz="2400" dirty="0"/>
              <a:t> .</a:t>
            </a:r>
          </a:p>
        </p:txBody>
      </p:sp>
      <p:pic>
        <p:nvPicPr>
          <p:cNvPr id="108547" name="Picture 3" descr="anteeksi"/>
          <p:cNvPicPr>
            <a:picLocks noChangeAspect="1" noChangeArrowheads="1"/>
          </p:cNvPicPr>
          <p:nvPr/>
        </p:nvPicPr>
        <p:blipFill>
          <a:blip r:embed="rId2" cstate="print"/>
          <a:srcRect/>
          <a:stretch>
            <a:fillRect/>
          </a:stretch>
        </p:blipFill>
        <p:spPr bwMode="auto">
          <a:xfrm>
            <a:off x="7620000" y="228600"/>
            <a:ext cx="1189038" cy="1474788"/>
          </a:xfrm>
          <a:prstGeom prst="rect">
            <a:avLst/>
          </a:prstGeom>
          <a:noFill/>
        </p:spPr>
      </p:pic>
      <p:sp>
        <p:nvSpPr>
          <p:cNvPr id="108548" name="Rectangle 4"/>
          <p:cNvSpPr>
            <a:spLocks noGrp="1" noChangeArrowheads="1"/>
          </p:cNvSpPr>
          <p:nvPr>
            <p:ph type="title" idx="4294967295"/>
          </p:nvPr>
        </p:nvSpPr>
        <p:spPr>
          <a:xfrm>
            <a:off x="914400" y="457200"/>
            <a:ext cx="6096000" cy="1143000"/>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en-US" sz="36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Don’t just stand there!</a:t>
            </a:r>
            <a:br>
              <a:rPr lang="en-US" sz="36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en-US" sz="36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Do something</a:t>
            </a:r>
            <a:r>
              <a:rPr lang="en-US" sz="3600" dirty="0">
                <a:solidFill>
                  <a:srgbClr val="FF0000"/>
                </a:solidFill>
                <a:effectLst>
                  <a:outerShdw blurRad="38100" dist="38100" dir="2700000" algn="tl">
                    <a:srgbClr val="000000">
                      <a:alpha val="43137"/>
                    </a:srgbClr>
                  </a:outerShdw>
                </a:effectLst>
              </a:rPr>
              <a:t>.</a:t>
            </a:r>
          </a:p>
        </p:txBody>
      </p:sp>
      <p:sp>
        <p:nvSpPr>
          <p:cNvPr id="6" name="Text Box 5"/>
          <p:cNvSpPr txBox="1">
            <a:spLocks noChangeArrowheads="1"/>
          </p:cNvSpPr>
          <p:nvPr/>
        </p:nvSpPr>
        <p:spPr bwMode="auto">
          <a:xfrm>
            <a:off x="381000" y="4953000"/>
            <a:ext cx="8458200" cy="1569660"/>
          </a:xfrm>
          <a:prstGeom prst="rect">
            <a:avLst/>
          </a:prstGeom>
          <a:solidFill>
            <a:schemeClr val="accent3">
              <a:lumMod val="60000"/>
              <a:lumOff val="40000"/>
            </a:schemeClr>
          </a:solidFill>
          <a:ln w="9525">
            <a:solidFill>
              <a:schemeClr val="tx1"/>
            </a:solidFill>
            <a:miter lim="800000"/>
            <a:headEnd/>
            <a:tailEnd/>
          </a:ln>
        </p:spPr>
        <p:txBody>
          <a:bodyPr wrap="square">
            <a:spAutoFit/>
          </a:bodyPr>
          <a:lstStyle/>
          <a:p>
            <a:pPr eaLnBrk="1" hangingPunct="1"/>
            <a:r>
              <a:rPr lang="en-US" sz="2400" dirty="0">
                <a:solidFill>
                  <a:schemeClr val="tx1">
                    <a:lumMod val="95000"/>
                    <a:lumOff val="5000"/>
                  </a:schemeClr>
                </a:solidFill>
              </a:rPr>
              <a:t>Students are asked to think of these as “alternatives” to the </a:t>
            </a:r>
            <a:r>
              <a:rPr lang="en-US" sz="2400" dirty="0" smtClean="0">
                <a:solidFill>
                  <a:schemeClr val="tx1">
                    <a:lumMod val="95000"/>
                    <a:lumOff val="5000"/>
                  </a:schemeClr>
                </a:solidFill>
              </a:rPr>
              <a:t>definition.  </a:t>
            </a:r>
            <a:r>
              <a:rPr lang="en-US" sz="2400" dirty="0">
                <a:solidFill>
                  <a:schemeClr val="tx1">
                    <a:lumMod val="95000"/>
                    <a:lumOff val="5000"/>
                  </a:schemeClr>
                </a:solidFill>
              </a:rPr>
              <a:t>Then they are challenged to come up with examples of real number sequences and limits that satisfy the “alternate” definitions but for which </a:t>
            </a:r>
            <a:r>
              <a:rPr lang="en-US" sz="2400" i="1" dirty="0">
                <a:solidFill>
                  <a:schemeClr val="tx1">
                    <a:lumMod val="95000"/>
                    <a:lumOff val="5000"/>
                  </a:schemeClr>
                </a:solidFill>
              </a:rPr>
              <a:t>a</a:t>
            </a:r>
            <a:r>
              <a:rPr lang="en-US" sz="2400" i="1" baseline="-25000" dirty="0">
                <a:solidFill>
                  <a:schemeClr val="tx1">
                    <a:lumMod val="95000"/>
                    <a:lumOff val="5000"/>
                  </a:schemeClr>
                </a:solidFill>
              </a:rPr>
              <a:t>n</a:t>
            </a:r>
            <a:r>
              <a:rPr lang="en-US" sz="2400" dirty="0">
                <a:solidFill>
                  <a:schemeClr val="tx1">
                    <a:lumMod val="95000"/>
                    <a:lumOff val="5000"/>
                  </a:schemeClr>
                </a:solidFill>
              </a:rPr>
              <a:t> </a:t>
            </a:r>
            <a:r>
              <a:rPr lang="en-US" sz="2400" dirty="0">
                <a:solidFill>
                  <a:schemeClr val="tx1">
                    <a:lumMod val="95000"/>
                    <a:lumOff val="5000"/>
                  </a:schemeClr>
                </a:solidFill>
                <a:sym typeface="Symbol" pitchFamily="18" charset="2"/>
              </a:rPr>
              <a:t> </a:t>
            </a:r>
            <a:r>
              <a:rPr lang="en-US" sz="2400" i="1" dirty="0">
                <a:solidFill>
                  <a:schemeClr val="tx1">
                    <a:lumMod val="95000"/>
                    <a:lumOff val="5000"/>
                  </a:schemeClr>
                </a:solidFill>
              </a:rPr>
              <a:t>L is </a:t>
            </a:r>
            <a:r>
              <a:rPr lang="en-US" sz="2400" i="1" dirty="0" smtClean="0">
                <a:solidFill>
                  <a:schemeClr val="tx1">
                    <a:lumMod val="95000"/>
                    <a:lumOff val="5000"/>
                  </a:schemeClr>
                </a:solidFill>
              </a:rPr>
              <a:t>false.</a:t>
            </a:r>
            <a:endParaRPr lang="en-US" sz="2400" dirty="0">
              <a:solidFill>
                <a:schemeClr val="tx1">
                  <a:lumMod val="95000"/>
                  <a:lumOff val="5000"/>
                </a:schemeClr>
              </a:solidFill>
            </a:endParaRPr>
          </a:p>
        </p:txBody>
      </p:sp>
      <p:sp>
        <p:nvSpPr>
          <p:cNvPr id="7" name="Rounded Rectangular Callout 6"/>
          <p:cNvSpPr/>
          <p:nvPr/>
        </p:nvSpPr>
        <p:spPr>
          <a:xfrm>
            <a:off x="2057400" y="2590800"/>
            <a:ext cx="5562600" cy="1600200"/>
          </a:xfrm>
          <a:prstGeom prst="wedgeRoundRectCallout">
            <a:avLst>
              <a:gd name="adj1" fmla="val 52290"/>
              <a:gd name="adj2" fmla="val -13188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First Activity!</a:t>
            </a:r>
            <a:endParaRPr lang="en-US" sz="6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a:t>
            </a:r>
            <a:r>
              <a:rPr lang="en-US" dirty="0" err="1" smtClean="0"/>
              <a:t>epsilonics</a:t>
            </a:r>
            <a:r>
              <a:rPr lang="en-US" dirty="0" smtClean="0"/>
              <a:t>” definition</a:t>
            </a:r>
            <a:endParaRPr lang="en-US" dirty="0"/>
          </a:p>
        </p:txBody>
      </p:sp>
      <p:sp>
        <p:nvSpPr>
          <p:cNvPr id="3" name="Content Placeholder 2"/>
          <p:cNvSpPr>
            <a:spLocks noGrp="1"/>
          </p:cNvSpPr>
          <p:nvPr>
            <p:ph idx="1"/>
          </p:nvPr>
        </p:nvSpPr>
        <p:spPr/>
        <p:txBody>
          <a:bodyPr/>
          <a:lstStyle/>
          <a:p>
            <a:pPr>
              <a:buNone/>
            </a:pPr>
            <a:r>
              <a:rPr lang="en-US" dirty="0" smtClean="0"/>
              <a:t>Your students have been thinking about sequence convergence for a while now and they are beginning to get the hang of this new way of thinking.  You are ready to tackle </a:t>
            </a:r>
            <a:r>
              <a:rPr lang="en-US" dirty="0" smtClean="0">
                <a:solidFill>
                  <a:srgbClr val="FF0000"/>
                </a:solidFill>
                <a:latin typeface="Algerian" pitchFamily="82" charset="0"/>
              </a:rPr>
              <a:t>continuity</a:t>
            </a:r>
            <a:r>
              <a:rPr lang="en-US" dirty="0" smtClean="0"/>
              <a:t>.</a:t>
            </a:r>
          </a:p>
          <a:p>
            <a:pPr>
              <a:buNone/>
            </a:pPr>
            <a:endParaRPr lang="en-US" dirty="0" smtClean="0"/>
          </a:p>
          <a:p>
            <a:pPr>
              <a:buNone/>
            </a:pPr>
            <a:r>
              <a:rPr lang="en-US" dirty="0" smtClean="0"/>
              <a:t>How do you start with your students’ previous understanding of continuity (from calculus) and end up with the standard </a:t>
            </a:r>
            <a:r>
              <a:rPr lang="en-US" dirty="0" smtClean="0">
                <a:sym typeface="Euclid Symbol"/>
              </a:rPr>
              <a:t>- definition of continuity?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10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left)">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a:t>
            </a:r>
            <a:r>
              <a:rPr lang="en-US" dirty="0" err="1" smtClean="0"/>
              <a:t>epsilonics</a:t>
            </a:r>
            <a:r>
              <a:rPr lang="en-US" dirty="0" smtClean="0"/>
              <a:t>” definition</a:t>
            </a:r>
            <a:endParaRPr lang="en-US" dirty="0"/>
          </a:p>
        </p:txBody>
      </p:sp>
      <p:sp>
        <p:nvSpPr>
          <p:cNvPr id="3" name="Content Placeholder 2"/>
          <p:cNvSpPr>
            <a:spLocks noGrp="1"/>
          </p:cNvSpPr>
          <p:nvPr>
            <p:ph idx="1"/>
          </p:nvPr>
        </p:nvSpPr>
        <p:spPr/>
        <p:txBody>
          <a:bodyPr/>
          <a:lstStyle/>
          <a:p>
            <a:pPr>
              <a:buNone/>
            </a:pPr>
            <a:r>
              <a:rPr lang="en-US" dirty="0" smtClean="0"/>
              <a:t>Your students have been thinking about sequence convergence for a while now and they are beginning to get the hang of this new way of thinking.  You are ready to tackle </a:t>
            </a:r>
            <a:r>
              <a:rPr lang="en-US" dirty="0" smtClean="0">
                <a:solidFill>
                  <a:srgbClr val="FF0000"/>
                </a:solidFill>
                <a:latin typeface="Algerian" pitchFamily="82" charset="0"/>
              </a:rPr>
              <a:t>continuity</a:t>
            </a:r>
            <a:r>
              <a:rPr lang="en-US" dirty="0" smtClean="0"/>
              <a:t>.</a:t>
            </a:r>
          </a:p>
          <a:p>
            <a:pPr>
              <a:buNone/>
            </a:pPr>
            <a:endParaRPr lang="en-US" dirty="0" smtClean="0"/>
          </a:p>
          <a:p>
            <a:pPr>
              <a:buNone/>
            </a:pPr>
            <a:r>
              <a:rPr lang="en-US" dirty="0" smtClean="0"/>
              <a:t>How do you start with your students’ previous understanding of continuity (from calculus) and end up with the standard </a:t>
            </a:r>
            <a:r>
              <a:rPr lang="en-US" dirty="0" smtClean="0">
                <a:sym typeface="Euclid Symbol"/>
              </a:rPr>
              <a:t>- definition of continuity?</a:t>
            </a:r>
            <a:endParaRPr lang="en-US" dirty="0"/>
          </a:p>
        </p:txBody>
      </p:sp>
      <p:pic>
        <p:nvPicPr>
          <p:cNvPr id="4" name="Picture 2" descr="C:\Program Files\Microsoft Office\MEDIA\CAGCAT10\j0301252.wmf"/>
          <p:cNvPicPr>
            <a:picLocks noChangeAspect="1" noChangeArrowheads="1"/>
          </p:cNvPicPr>
          <p:nvPr/>
        </p:nvPicPr>
        <p:blipFill>
          <a:blip r:embed="rId2" cstate="print"/>
          <a:srcRect/>
          <a:stretch>
            <a:fillRect/>
          </a:stretch>
        </p:blipFill>
        <p:spPr bwMode="auto">
          <a:xfrm>
            <a:off x="6553200" y="381000"/>
            <a:ext cx="1829714" cy="1565453"/>
          </a:xfrm>
          <a:prstGeom prst="rect">
            <a:avLst/>
          </a:prstGeom>
          <a:noFill/>
        </p:spPr>
      </p:pic>
      <p:sp>
        <p:nvSpPr>
          <p:cNvPr id="5" name="Rounded Rectangular Callout 4"/>
          <p:cNvSpPr/>
          <p:nvPr/>
        </p:nvSpPr>
        <p:spPr>
          <a:xfrm>
            <a:off x="1524000" y="3048000"/>
            <a:ext cx="6019800" cy="1981200"/>
          </a:xfrm>
          <a:prstGeom prst="wedgeRoundRectCallout">
            <a:avLst>
              <a:gd name="adj1" fmla="val 46728"/>
              <a:gd name="adj2" fmla="val -12144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Second Activity!</a:t>
            </a:r>
          </a:p>
        </p:txBody>
      </p:sp>
    </p:spTree>
    <p:extLst>
      <p:ext uri="{BB962C8B-B14F-4D97-AF65-F5344CB8AC3E}">
        <p14:creationId xmlns:p14="http://schemas.microsoft.com/office/powerpoint/2010/main" val="15137455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Grp="1" noChangeArrowheads="1"/>
          </p:cNvSpPr>
          <p:nvPr>
            <p:ph type="title"/>
          </p:nvPr>
        </p:nvSpPr>
        <p:spPr/>
        <p:txBody>
          <a:bodyPr anchor="t" anchorCtr="0"/>
          <a:lstStyle/>
          <a:p>
            <a:r>
              <a:rPr lang="en-US" b="1" dirty="0" smtClean="0">
                <a:solidFill>
                  <a:schemeClr val="tx1"/>
                </a:solidFill>
              </a:rPr>
              <a:t>“That’s obvious.”</a:t>
            </a:r>
          </a:p>
        </p:txBody>
      </p:sp>
      <p:sp>
        <p:nvSpPr>
          <p:cNvPr id="46085" name="Text Box 5"/>
          <p:cNvSpPr txBox="1">
            <a:spLocks noChangeArrowheads="1"/>
          </p:cNvSpPr>
          <p:nvPr/>
        </p:nvSpPr>
        <p:spPr bwMode="auto">
          <a:xfrm>
            <a:off x="914400" y="1779687"/>
            <a:ext cx="6873875" cy="5170646"/>
          </a:xfrm>
          <a:prstGeom prst="rect">
            <a:avLst/>
          </a:prstGeom>
          <a:noFill/>
          <a:ln w="9525">
            <a:noFill/>
            <a:miter lim="800000"/>
            <a:headEnd/>
            <a:tailEnd/>
          </a:ln>
        </p:spPr>
        <p:txBody>
          <a:bodyPr wrap="square">
            <a:spAutoFit/>
          </a:bodyPr>
          <a:lstStyle/>
          <a:p>
            <a:r>
              <a:rPr lang="en-US" sz="2400" dirty="0"/>
              <a:t>To a mathematician it means “this can easily be deduced from previously established facts.”  </a:t>
            </a:r>
          </a:p>
          <a:p>
            <a:endParaRPr lang="en-US" sz="2400" dirty="0"/>
          </a:p>
          <a:p>
            <a:r>
              <a:rPr lang="en-US" sz="2400" dirty="0"/>
              <a:t>Many of my students will say that something they already “know” is “obvious.” </a:t>
            </a:r>
            <a:endParaRPr lang="en-US" sz="2400" dirty="0" smtClean="0"/>
          </a:p>
          <a:p>
            <a:endParaRPr lang="en-US" sz="2400" dirty="0" smtClean="0"/>
          </a:p>
          <a:p>
            <a:r>
              <a:rPr lang="en-US" sz="2400" dirty="0" smtClean="0"/>
              <a:t>For instance, they will readily agree that it is “obvious” that the sequence </a:t>
            </a:r>
            <a:r>
              <a:rPr lang="en-US" sz="2400" dirty="0" smtClean="0">
                <a:latin typeface="+mj-lt"/>
              </a:rPr>
              <a:t>1, 0, 1, 0, 1, 0, . . . </a:t>
            </a:r>
            <a:r>
              <a:rPr lang="en-US" sz="2400" dirty="0" smtClean="0"/>
              <a:t>fails to converge.  </a:t>
            </a:r>
          </a:p>
          <a:p>
            <a:endParaRPr lang="en-US" sz="2400" dirty="0" smtClean="0"/>
          </a:p>
          <a:p>
            <a:r>
              <a:rPr lang="en-US" sz="2400" dirty="0" smtClean="0"/>
              <a:t>We must be sensitive to some students’ (natural) reaction that it is a waste of time to put any work into proving such a thing.</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6085">
                                            <p:txEl>
                                              <p:pRg st="0" end="0"/>
                                            </p:txEl>
                                          </p:spTgt>
                                        </p:tgtEl>
                                        <p:attrNameLst>
                                          <p:attrName>style.visibility</p:attrName>
                                        </p:attrNameLst>
                                      </p:cBhvr>
                                      <p:to>
                                        <p:strVal val="visible"/>
                                      </p:to>
                                    </p:set>
                                    <p:animEffect transition="in" filter="wipe(left)">
                                      <p:cBhvr>
                                        <p:cTn id="7" dur="500"/>
                                        <p:tgtEl>
                                          <p:spTgt spid="460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6085">
                                            <p:txEl>
                                              <p:pRg st="2" end="2"/>
                                            </p:txEl>
                                          </p:spTgt>
                                        </p:tgtEl>
                                        <p:attrNameLst>
                                          <p:attrName>style.visibility</p:attrName>
                                        </p:attrNameLst>
                                      </p:cBhvr>
                                      <p:to>
                                        <p:strVal val="visible"/>
                                      </p:to>
                                    </p:set>
                                    <p:animEffect transition="in" filter="wipe(left)">
                                      <p:cBhvr>
                                        <p:cTn id="12" dur="500"/>
                                        <p:tgtEl>
                                          <p:spTgt spid="4608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6085">
                                            <p:txEl>
                                              <p:pRg st="4" end="4"/>
                                            </p:txEl>
                                          </p:spTgt>
                                        </p:tgtEl>
                                        <p:attrNameLst>
                                          <p:attrName>style.visibility</p:attrName>
                                        </p:attrNameLst>
                                      </p:cBhvr>
                                      <p:to>
                                        <p:strVal val="visible"/>
                                      </p:to>
                                    </p:set>
                                    <p:animEffect transition="in" filter="wipe(left)">
                                      <p:cBhvr>
                                        <p:cTn id="17" dur="500"/>
                                        <p:tgtEl>
                                          <p:spTgt spid="4608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6085">
                                            <p:txEl>
                                              <p:pRg st="6" end="6"/>
                                            </p:txEl>
                                          </p:spTgt>
                                        </p:tgtEl>
                                        <p:attrNameLst>
                                          <p:attrName>style.visibility</p:attrName>
                                        </p:attrNameLst>
                                      </p:cBhvr>
                                      <p:to>
                                        <p:strVal val="visible"/>
                                      </p:to>
                                    </p:set>
                                    <p:animEffect transition="in" filter="wipe(left)">
                                      <p:cBhvr>
                                        <p:cTn id="22" dur="500"/>
                                        <p:tgtEl>
                                          <p:spTgt spid="4608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ext Box 2"/>
          <p:cNvSpPr txBox="1">
            <a:spLocks noChangeArrowheads="1"/>
          </p:cNvSpPr>
          <p:nvPr/>
        </p:nvSpPr>
        <p:spPr bwMode="auto">
          <a:xfrm>
            <a:off x="838200" y="2057400"/>
            <a:ext cx="7696200" cy="3539430"/>
          </a:xfrm>
          <a:prstGeom prst="rect">
            <a:avLst/>
          </a:prstGeom>
          <a:noFill/>
          <a:ln w="9525">
            <a:noFill/>
            <a:miter lim="800000"/>
            <a:headEnd/>
            <a:tailEnd/>
          </a:ln>
        </p:spPr>
        <p:txBody>
          <a:bodyPr wrap="square">
            <a:spAutoFit/>
          </a:bodyPr>
          <a:lstStyle/>
          <a:p>
            <a:pPr>
              <a:buFontTx/>
              <a:buChar char="•"/>
            </a:pPr>
            <a:r>
              <a:rPr lang="en-US" sz="2800" dirty="0" smtClean="0"/>
              <a:t> </a:t>
            </a:r>
            <a:r>
              <a:rPr lang="en-US" sz="2800" u="sng" dirty="0"/>
              <a:t>First</a:t>
            </a:r>
            <a:r>
              <a:rPr lang="en-US" sz="2800" dirty="0"/>
              <a:t>: </a:t>
            </a:r>
            <a:r>
              <a:rPr lang="en-US" sz="2800" dirty="0" smtClean="0">
                <a:sym typeface="Symbol" pitchFamily="18" charset="2"/>
              </a:rPr>
              <a:t>people don’t </a:t>
            </a:r>
            <a:r>
              <a:rPr lang="en-US" sz="2800" dirty="0">
                <a:sym typeface="Symbol" pitchFamily="18" charset="2"/>
              </a:rPr>
              <a:t>begin by </a:t>
            </a:r>
            <a:r>
              <a:rPr lang="en-US" sz="2800" dirty="0" smtClean="0">
                <a:sym typeface="Symbol" pitchFamily="18" charset="2"/>
              </a:rPr>
              <a:t>proving </a:t>
            </a:r>
            <a:r>
              <a:rPr lang="en-US" sz="2800" dirty="0">
                <a:sym typeface="Symbol" pitchFamily="18" charset="2"/>
              </a:rPr>
              <a:t>deep theorems. </a:t>
            </a:r>
            <a:r>
              <a:rPr lang="en-US" sz="2800" dirty="0" smtClean="0">
                <a:sym typeface="Symbol" pitchFamily="18" charset="2"/>
              </a:rPr>
              <a:t> They </a:t>
            </a:r>
            <a:r>
              <a:rPr lang="en-US" sz="2800" dirty="0">
                <a:sym typeface="Symbol" pitchFamily="18" charset="2"/>
              </a:rPr>
              <a:t>have to start by proving straightforward facts. </a:t>
            </a:r>
            <a:endParaRPr lang="en-US" sz="2800" dirty="0" smtClean="0">
              <a:sym typeface="Symbol" pitchFamily="18" charset="2"/>
            </a:endParaRPr>
          </a:p>
          <a:p>
            <a:endParaRPr lang="en-US" sz="2800" dirty="0">
              <a:sym typeface="Symbol" pitchFamily="18" charset="2"/>
            </a:endParaRPr>
          </a:p>
          <a:p>
            <a:pPr>
              <a:buFontTx/>
              <a:buChar char="•"/>
            </a:pPr>
            <a:r>
              <a:rPr lang="en-US" sz="2800" u="sng" dirty="0">
                <a:sym typeface="Symbol" pitchFamily="18" charset="2"/>
              </a:rPr>
              <a:t>Second</a:t>
            </a:r>
            <a:r>
              <a:rPr lang="en-US" sz="2800" dirty="0">
                <a:sym typeface="Symbol" pitchFamily="18" charset="2"/>
              </a:rPr>
              <a:t>: </a:t>
            </a:r>
            <a:r>
              <a:rPr lang="en-US" sz="2800" dirty="0" smtClean="0">
                <a:sym typeface="Symbol" pitchFamily="18" charset="2"/>
              </a:rPr>
              <a:t>this </a:t>
            </a:r>
            <a:r>
              <a:rPr lang="en-US" sz="2800" dirty="0">
                <a:sym typeface="Symbol" pitchFamily="18" charset="2"/>
              </a:rPr>
              <a:t>is a sort of ‘test’ </a:t>
            </a:r>
            <a:r>
              <a:rPr lang="en-US" sz="2800" dirty="0" smtClean="0">
                <a:sym typeface="Symbol" pitchFamily="18" charset="2"/>
              </a:rPr>
              <a:t>of the definition. </a:t>
            </a:r>
            <a:r>
              <a:rPr lang="en-US" sz="2800" dirty="0">
                <a:sym typeface="Symbol" pitchFamily="18" charset="2"/>
              </a:rPr>
              <a:t>It is so fundamental, that if the </a:t>
            </a:r>
            <a:r>
              <a:rPr lang="en-US" sz="2800" dirty="0" smtClean="0">
                <a:sym typeface="Symbol" pitchFamily="18" charset="2"/>
              </a:rPr>
              <a:t>definition did </a:t>
            </a:r>
            <a:r>
              <a:rPr lang="en-US" sz="2800" dirty="0">
                <a:sym typeface="Symbol" pitchFamily="18" charset="2"/>
              </a:rPr>
              <a:t>not </a:t>
            </a:r>
            <a:r>
              <a:rPr lang="en-US" sz="2800" dirty="0" smtClean="0">
                <a:sym typeface="Symbol" pitchFamily="18" charset="2"/>
              </a:rPr>
              <a:t>allow </a:t>
            </a:r>
            <a:r>
              <a:rPr lang="en-US" sz="2800" dirty="0">
                <a:sym typeface="Symbol" pitchFamily="18" charset="2"/>
              </a:rPr>
              <a:t>us to prove it, we would have to </a:t>
            </a:r>
            <a:r>
              <a:rPr lang="en-US" sz="2800" dirty="0" smtClean="0">
                <a:sym typeface="Symbol" pitchFamily="18" charset="2"/>
              </a:rPr>
              <a:t>change the definition.</a:t>
            </a:r>
            <a:endParaRPr lang="en-US" sz="2800" dirty="0">
              <a:sym typeface="Symbol" pitchFamily="18" charset="2"/>
            </a:endParaRPr>
          </a:p>
        </p:txBody>
      </p:sp>
      <p:sp>
        <p:nvSpPr>
          <p:cNvPr id="4" name="Title 3"/>
          <p:cNvSpPr>
            <a:spLocks noGrp="1"/>
          </p:cNvSpPr>
          <p:nvPr>
            <p:ph type="title"/>
          </p:nvPr>
        </p:nvSpPr>
        <p:spPr/>
        <p:txBody>
          <a:bodyPr anchor="t" anchorCtr="0"/>
          <a:lstStyle/>
          <a:p>
            <a:r>
              <a:rPr lang="en-US" dirty="0" smtClean="0"/>
              <a:t>I Stipulate Two Things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9026">
                                            <p:txEl>
                                              <p:pRg st="0" end="0"/>
                                            </p:txEl>
                                          </p:spTgt>
                                        </p:tgtEl>
                                        <p:attrNameLst>
                                          <p:attrName>style.visibility</p:attrName>
                                        </p:attrNameLst>
                                      </p:cBhvr>
                                      <p:to>
                                        <p:strVal val="visible"/>
                                      </p:to>
                                    </p:set>
                                    <p:animEffect transition="in" filter="wipe(left)">
                                      <p:cBhvr>
                                        <p:cTn id="7" dur="500"/>
                                        <p:tgtEl>
                                          <p:spTgt spid="1290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9026">
                                            <p:txEl>
                                              <p:pRg st="2" end="2"/>
                                            </p:txEl>
                                          </p:spTgt>
                                        </p:tgtEl>
                                        <p:attrNameLst>
                                          <p:attrName>style.visibility</p:attrName>
                                        </p:attrNameLst>
                                      </p:cBhvr>
                                      <p:to>
                                        <p:strVal val="visible"/>
                                      </p:to>
                                    </p:set>
                                    <p:animEffect transition="in" filter="wipe(left)">
                                      <p:cBhvr>
                                        <p:cTn id="12" dur="500"/>
                                        <p:tgtEl>
                                          <p:spTgt spid="1290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ext Box 2"/>
          <p:cNvSpPr txBox="1">
            <a:spLocks noChangeArrowheads="1"/>
          </p:cNvSpPr>
          <p:nvPr/>
        </p:nvSpPr>
        <p:spPr bwMode="auto">
          <a:xfrm>
            <a:off x="838200" y="2057400"/>
            <a:ext cx="7696200" cy="3539430"/>
          </a:xfrm>
          <a:prstGeom prst="rect">
            <a:avLst/>
          </a:prstGeom>
          <a:noFill/>
          <a:ln w="9525">
            <a:noFill/>
            <a:miter lim="800000"/>
            <a:headEnd/>
            <a:tailEnd/>
          </a:ln>
        </p:spPr>
        <p:txBody>
          <a:bodyPr wrap="square">
            <a:spAutoFit/>
          </a:bodyPr>
          <a:lstStyle/>
          <a:p>
            <a:pPr>
              <a:buFontTx/>
              <a:buChar char="•"/>
            </a:pPr>
            <a:r>
              <a:rPr lang="en-US" sz="2800" dirty="0" smtClean="0"/>
              <a:t> </a:t>
            </a:r>
            <a:r>
              <a:rPr lang="en-US" sz="2800" u="sng" dirty="0"/>
              <a:t>First</a:t>
            </a:r>
            <a:r>
              <a:rPr lang="en-US" sz="2800" dirty="0"/>
              <a:t>: </a:t>
            </a:r>
            <a:r>
              <a:rPr lang="en-US" sz="2800" dirty="0" smtClean="0">
                <a:sym typeface="Symbol" pitchFamily="18" charset="2"/>
              </a:rPr>
              <a:t>people don’t </a:t>
            </a:r>
            <a:r>
              <a:rPr lang="en-US" sz="2800" dirty="0">
                <a:sym typeface="Symbol" pitchFamily="18" charset="2"/>
              </a:rPr>
              <a:t>begin by </a:t>
            </a:r>
            <a:r>
              <a:rPr lang="en-US" sz="2800" dirty="0" smtClean="0">
                <a:sym typeface="Symbol" pitchFamily="18" charset="2"/>
              </a:rPr>
              <a:t>proving </a:t>
            </a:r>
            <a:r>
              <a:rPr lang="en-US" sz="2800" dirty="0">
                <a:sym typeface="Symbol" pitchFamily="18" charset="2"/>
              </a:rPr>
              <a:t>deep theorems. </a:t>
            </a:r>
            <a:r>
              <a:rPr lang="en-US" sz="2800" dirty="0" smtClean="0">
                <a:sym typeface="Symbol" pitchFamily="18" charset="2"/>
              </a:rPr>
              <a:t> They </a:t>
            </a:r>
            <a:r>
              <a:rPr lang="en-US" sz="2800" dirty="0">
                <a:sym typeface="Symbol" pitchFamily="18" charset="2"/>
              </a:rPr>
              <a:t>have to start by proving straightforward facts. </a:t>
            </a:r>
            <a:endParaRPr lang="en-US" sz="2800" dirty="0" smtClean="0">
              <a:sym typeface="Symbol" pitchFamily="18" charset="2"/>
            </a:endParaRPr>
          </a:p>
          <a:p>
            <a:endParaRPr lang="en-US" sz="2800" dirty="0">
              <a:sym typeface="Symbol" pitchFamily="18" charset="2"/>
            </a:endParaRPr>
          </a:p>
          <a:p>
            <a:pPr>
              <a:buFontTx/>
              <a:buChar char="•"/>
            </a:pPr>
            <a:r>
              <a:rPr lang="en-US" sz="2800" u="sng" dirty="0">
                <a:sym typeface="Symbol" pitchFamily="18" charset="2"/>
              </a:rPr>
              <a:t>Second</a:t>
            </a:r>
            <a:r>
              <a:rPr lang="en-US" sz="2800" dirty="0">
                <a:sym typeface="Symbol" pitchFamily="18" charset="2"/>
              </a:rPr>
              <a:t>: </a:t>
            </a:r>
            <a:r>
              <a:rPr lang="en-US" sz="2800" dirty="0" smtClean="0">
                <a:sym typeface="Symbol" pitchFamily="18" charset="2"/>
              </a:rPr>
              <a:t>this </a:t>
            </a:r>
            <a:r>
              <a:rPr lang="en-US" sz="2800" dirty="0">
                <a:sym typeface="Symbol" pitchFamily="18" charset="2"/>
              </a:rPr>
              <a:t>is a sort of ‘test’ </a:t>
            </a:r>
            <a:r>
              <a:rPr lang="en-US" sz="2800" dirty="0" smtClean="0">
                <a:sym typeface="Symbol" pitchFamily="18" charset="2"/>
              </a:rPr>
              <a:t>of the definition. </a:t>
            </a:r>
            <a:r>
              <a:rPr lang="en-US" sz="2800" dirty="0">
                <a:sym typeface="Symbol" pitchFamily="18" charset="2"/>
              </a:rPr>
              <a:t>It is so fundamental, that if the </a:t>
            </a:r>
            <a:r>
              <a:rPr lang="en-US" sz="2800" dirty="0" smtClean="0">
                <a:sym typeface="Symbol" pitchFamily="18" charset="2"/>
              </a:rPr>
              <a:t>definition did </a:t>
            </a:r>
            <a:r>
              <a:rPr lang="en-US" sz="2800" dirty="0">
                <a:sym typeface="Symbol" pitchFamily="18" charset="2"/>
              </a:rPr>
              <a:t>not </a:t>
            </a:r>
            <a:r>
              <a:rPr lang="en-US" sz="2800" dirty="0" smtClean="0">
                <a:sym typeface="Symbol" pitchFamily="18" charset="2"/>
              </a:rPr>
              <a:t>allow </a:t>
            </a:r>
            <a:r>
              <a:rPr lang="en-US" sz="2800" dirty="0">
                <a:sym typeface="Symbol" pitchFamily="18" charset="2"/>
              </a:rPr>
              <a:t>us to prove it, we would have to </a:t>
            </a:r>
            <a:r>
              <a:rPr lang="en-US" sz="2800" dirty="0" smtClean="0">
                <a:sym typeface="Symbol" pitchFamily="18" charset="2"/>
              </a:rPr>
              <a:t>change the definition.</a:t>
            </a:r>
            <a:endParaRPr lang="en-US" sz="2800" dirty="0">
              <a:sym typeface="Symbol" pitchFamily="18" charset="2"/>
            </a:endParaRPr>
          </a:p>
        </p:txBody>
      </p:sp>
      <p:sp>
        <p:nvSpPr>
          <p:cNvPr id="4" name="Title 3"/>
          <p:cNvSpPr>
            <a:spLocks noGrp="1"/>
          </p:cNvSpPr>
          <p:nvPr>
            <p:ph type="title"/>
          </p:nvPr>
        </p:nvSpPr>
        <p:spPr/>
        <p:txBody>
          <a:bodyPr anchor="t" anchorCtr="0"/>
          <a:lstStyle/>
          <a:p>
            <a:r>
              <a:rPr lang="en-US" dirty="0" smtClean="0"/>
              <a:t>I Stipulate Two Things</a:t>
            </a:r>
            <a:endParaRPr lang="en-US" dirty="0"/>
          </a:p>
        </p:txBody>
      </p:sp>
      <p:pic>
        <p:nvPicPr>
          <p:cNvPr id="6" name="Picture 2" descr="C:\Program Files\Microsoft Office\MEDIA\CAGCAT10\j0301252.wmf"/>
          <p:cNvPicPr>
            <a:picLocks noChangeAspect="1" noChangeArrowheads="1"/>
          </p:cNvPicPr>
          <p:nvPr/>
        </p:nvPicPr>
        <p:blipFill>
          <a:blip r:embed="rId2" cstate="print"/>
          <a:srcRect/>
          <a:stretch>
            <a:fillRect/>
          </a:stretch>
        </p:blipFill>
        <p:spPr bwMode="auto">
          <a:xfrm>
            <a:off x="6553200" y="381000"/>
            <a:ext cx="1829714" cy="1565453"/>
          </a:xfrm>
          <a:prstGeom prst="rect">
            <a:avLst/>
          </a:prstGeom>
          <a:noFill/>
        </p:spPr>
      </p:pic>
      <p:sp>
        <p:nvSpPr>
          <p:cNvPr id="7" name="Rounded Rectangular Callout 6"/>
          <p:cNvSpPr/>
          <p:nvPr/>
        </p:nvSpPr>
        <p:spPr>
          <a:xfrm>
            <a:off x="1524000" y="3048000"/>
            <a:ext cx="6019800" cy="1600200"/>
          </a:xfrm>
          <a:prstGeom prst="wedgeRoundRectCallout">
            <a:avLst>
              <a:gd name="adj1" fmla="val 44290"/>
              <a:gd name="adj2" fmla="val -15848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Third Activity!</a:t>
            </a:r>
            <a:endParaRPr lang="en-US" sz="60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1752600"/>
            <a:ext cx="6691255" cy="1938992"/>
          </a:xfrm>
          <a:prstGeom prst="rect">
            <a:avLst/>
          </a:prstGeom>
          <a:noFill/>
        </p:spPr>
        <p:txBody>
          <a:bodyPr wrap="none" rtlCol="0">
            <a:spAutoFit/>
          </a:bodyPr>
          <a:lstStyle/>
          <a:p>
            <a:pPr>
              <a:lnSpc>
                <a:spcPct val="150000"/>
              </a:lnSpc>
            </a:pPr>
            <a:r>
              <a:rPr lang="en-US" sz="2400" dirty="0" smtClean="0">
                <a:latin typeface="Times New Roman" pitchFamily="18" charset="0"/>
                <a:cs typeface="Times New Roman" pitchFamily="18" charset="0"/>
              </a:rPr>
              <a:t>(</a:t>
            </a:r>
            <a:r>
              <a:rPr lang="en-US" sz="2400" i="1" dirty="0" smtClean="0">
                <a:latin typeface="Times New Roman" pitchFamily="18" charset="0"/>
                <a:cs typeface="Times New Roman" pitchFamily="18" charset="0"/>
              </a:rPr>
              <a:t>a</a:t>
            </a:r>
            <a:r>
              <a:rPr lang="en-US" sz="2400" i="1" baseline="-25000" dirty="0" smtClean="0">
                <a:latin typeface="Times New Roman" pitchFamily="18" charset="0"/>
                <a:cs typeface="Times New Roman" pitchFamily="18" charset="0"/>
              </a:rPr>
              <a:t>n</a:t>
            </a:r>
            <a:r>
              <a:rPr lang="en-US" sz="2400" dirty="0" smtClean="0">
                <a:latin typeface="Times New Roman" pitchFamily="18" charset="0"/>
                <a:cs typeface="Times New Roman" pitchFamily="18" charset="0"/>
              </a:rPr>
              <a:t> ) converges to </a:t>
            </a:r>
            <a:r>
              <a:rPr lang="en-US" sz="2400" i="1" dirty="0" smtClean="0">
                <a:latin typeface="Times New Roman" pitchFamily="18" charset="0"/>
                <a:cs typeface="Times New Roman" pitchFamily="18" charset="0"/>
              </a:rPr>
              <a:t>L</a:t>
            </a:r>
            <a:r>
              <a:rPr lang="en-US" sz="2400" dirty="0" smtClean="0">
                <a:latin typeface="Times New Roman" pitchFamily="18" charset="0"/>
                <a:cs typeface="Times New Roman" pitchFamily="18" charset="0"/>
              </a:rPr>
              <a:t> if</a:t>
            </a:r>
            <a:endParaRPr lang="en-US" sz="2000" dirty="0" smtClean="0">
              <a:latin typeface="Times New Roman" pitchFamily="18" charset="0"/>
              <a:cs typeface="Times New Roman" pitchFamily="18" charset="0"/>
            </a:endParaRPr>
          </a:p>
          <a:p>
            <a:pPr>
              <a:lnSpc>
                <a:spcPct val="150000"/>
              </a:lnSpc>
            </a:pPr>
            <a:r>
              <a:rPr lang="en-US" sz="2800" dirty="0" smtClean="0">
                <a:latin typeface="Times New Roman" pitchFamily="18" charset="0"/>
                <a:cs typeface="Times New Roman" pitchFamily="18" charset="0"/>
              </a:rPr>
              <a:t>for every </a:t>
            </a:r>
            <a:r>
              <a:rPr lang="en-US" sz="2800" dirty="0" smtClean="0">
                <a:latin typeface="Times New Roman" pitchFamily="18" charset="0"/>
                <a:cs typeface="Times New Roman" pitchFamily="18" charset="0"/>
                <a:sym typeface="Euclid Symbol"/>
              </a:rPr>
              <a:t> &gt; 0,   there exists </a:t>
            </a:r>
            <a:r>
              <a:rPr lang="en-US" sz="2800" dirty="0" smtClean="0">
                <a:latin typeface="Times New Roman" pitchFamily="18" charset="0"/>
                <a:cs typeface="Times New Roman" pitchFamily="18" charset="0"/>
              </a:rPr>
              <a:t>N </a:t>
            </a:r>
            <a:r>
              <a:rPr lang="en-US" sz="2800" dirty="0" smtClean="0">
                <a:latin typeface="Times New Roman" pitchFamily="18" charset="0"/>
                <a:cs typeface="Times New Roman" pitchFamily="18" charset="0"/>
                <a:sym typeface="Symbol" pitchFamily="18" charset="2"/>
              </a:rPr>
              <a:t></a:t>
            </a:r>
            <a:r>
              <a:rPr lang="en-US" sz="2800" b="1" dirty="0" smtClean="0">
                <a:latin typeface="Times New Roman" pitchFamily="18" charset="0"/>
                <a:cs typeface="Times New Roman" pitchFamily="18" charset="0"/>
                <a:sym typeface="Symbol" pitchFamily="18" charset="2"/>
              </a:rPr>
              <a:t> </a:t>
            </a:r>
            <a:r>
              <a:rPr lang="en-US" sz="2800" b="1" dirty="0" smtClean="0">
                <a:latin typeface="Times New Roman" pitchFamily="18" charset="0"/>
                <a:cs typeface="Times New Roman" pitchFamily="18" charset="0"/>
                <a:sym typeface="Euclid Extra"/>
              </a:rPr>
              <a:t></a:t>
            </a:r>
            <a:r>
              <a:rPr lang="en-US" sz="2800" dirty="0" smtClean="0">
                <a:latin typeface="Times New Roman" pitchFamily="18" charset="0"/>
                <a:cs typeface="Times New Roman" pitchFamily="18" charset="0"/>
                <a:sym typeface="Arial Alternative" pitchFamily="49" charset="2"/>
              </a:rPr>
              <a:t> </a:t>
            </a:r>
            <a:r>
              <a:rPr lang="en-US" sz="2800" dirty="0" smtClean="0">
                <a:latin typeface="Times New Roman" pitchFamily="18" charset="0"/>
                <a:cs typeface="Times New Roman" pitchFamily="18" charset="0"/>
                <a:sym typeface="Euclid Symbol"/>
              </a:rPr>
              <a:t>such that</a:t>
            </a:r>
          </a:p>
          <a:p>
            <a:pPr>
              <a:lnSpc>
                <a:spcPct val="150000"/>
              </a:lnSpc>
            </a:pPr>
            <a:r>
              <a:rPr lang="en-US" sz="2800" dirty="0" smtClean="0">
                <a:latin typeface="Times New Roman" pitchFamily="18" charset="0"/>
                <a:cs typeface="Times New Roman" pitchFamily="18" charset="0"/>
                <a:sym typeface="Euclid Symbol"/>
              </a:rPr>
              <a:t> </a:t>
            </a:r>
            <a:r>
              <a:rPr lang="en-US" sz="2800" dirty="0" smtClean="0">
                <a:latin typeface="Times New Roman" pitchFamily="18" charset="0"/>
                <a:cs typeface="Times New Roman" pitchFamily="18" charset="0"/>
                <a:sym typeface="Symbol" pitchFamily="18" charset="2"/>
              </a:rPr>
              <a:t>for all n &gt; N,   d(</a:t>
            </a:r>
            <a:r>
              <a:rPr lang="en-US" sz="2800" i="1" dirty="0" smtClean="0">
                <a:latin typeface="Times New Roman" pitchFamily="18" charset="0"/>
                <a:cs typeface="Times New Roman" pitchFamily="18" charset="0"/>
                <a:sym typeface="Symbol" pitchFamily="18" charset="2"/>
              </a:rPr>
              <a:t>a</a:t>
            </a:r>
            <a:r>
              <a:rPr lang="en-US" sz="2800" i="1" baseline="-25000" dirty="0" smtClean="0">
                <a:latin typeface="Times New Roman" pitchFamily="18" charset="0"/>
                <a:cs typeface="Times New Roman" pitchFamily="18" charset="0"/>
                <a:sym typeface="Symbol" pitchFamily="18" charset="2"/>
              </a:rPr>
              <a:t>n </a:t>
            </a:r>
            <a:r>
              <a:rPr lang="en-US" sz="2800" dirty="0" smtClean="0">
                <a:latin typeface="Times New Roman" pitchFamily="18" charset="0"/>
                <a:cs typeface="Times New Roman" pitchFamily="18" charset="0"/>
                <a:sym typeface="Symbol" pitchFamily="18" charset="2"/>
              </a:rPr>
              <a:t>, </a:t>
            </a:r>
            <a:r>
              <a:rPr lang="en-US" sz="2800" i="1" dirty="0" smtClean="0">
                <a:latin typeface="Times New Roman" pitchFamily="18" charset="0"/>
                <a:cs typeface="Times New Roman" pitchFamily="18" charset="0"/>
                <a:sym typeface="Symbol" pitchFamily="18" charset="2"/>
              </a:rPr>
              <a:t>L</a:t>
            </a:r>
            <a:r>
              <a:rPr lang="en-US" sz="2800" dirty="0" smtClean="0">
                <a:latin typeface="Times New Roman" pitchFamily="18" charset="0"/>
                <a:cs typeface="Times New Roman" pitchFamily="18" charset="0"/>
                <a:sym typeface="Symbol" pitchFamily="18" charset="2"/>
              </a:rPr>
              <a:t>) &lt; </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13" name="TextBox 12"/>
          <p:cNvSpPr txBox="1"/>
          <p:nvPr/>
        </p:nvSpPr>
        <p:spPr>
          <a:xfrm>
            <a:off x="838200" y="4191000"/>
            <a:ext cx="7391400" cy="2123658"/>
          </a:xfrm>
          <a:prstGeom prst="rect">
            <a:avLst/>
          </a:prstGeom>
          <a:noFill/>
        </p:spPr>
        <p:txBody>
          <a:bodyPr wrap="square" rtlCol="0">
            <a:spAutoFit/>
          </a:bodyPr>
          <a:lstStyle/>
          <a:p>
            <a:r>
              <a:rPr lang="en-US" sz="2400" dirty="0" smtClean="0">
                <a:latin typeface="Times New Roman" pitchFamily="18" charset="0"/>
                <a:cs typeface="Times New Roman" pitchFamily="18" charset="0"/>
              </a:rPr>
              <a:t>(</a:t>
            </a:r>
            <a:r>
              <a:rPr lang="en-US" sz="2400" i="1" dirty="0" smtClean="0">
                <a:latin typeface="Times New Roman" pitchFamily="18" charset="0"/>
                <a:cs typeface="Times New Roman" pitchFamily="18" charset="0"/>
              </a:rPr>
              <a:t>a</a:t>
            </a:r>
            <a:r>
              <a:rPr lang="en-US" sz="2400" i="1" baseline="-25000" dirty="0" smtClean="0">
                <a:latin typeface="Times New Roman" pitchFamily="18" charset="0"/>
                <a:cs typeface="Times New Roman" pitchFamily="18" charset="0"/>
              </a:rPr>
              <a:t>n</a:t>
            </a:r>
            <a:r>
              <a:rPr lang="en-US" sz="2400" dirty="0" smtClean="0">
                <a:latin typeface="Times New Roman" pitchFamily="18" charset="0"/>
                <a:cs typeface="Times New Roman" pitchFamily="18" charset="0"/>
              </a:rPr>
              <a:t> ) </a:t>
            </a:r>
            <a:r>
              <a:rPr lang="en-US" sz="2400" u="sng" dirty="0" smtClean="0">
                <a:latin typeface="Times New Roman" pitchFamily="18" charset="0"/>
                <a:cs typeface="Times New Roman" pitchFamily="18" charset="0"/>
              </a:rPr>
              <a:t>fails to converge </a:t>
            </a:r>
            <a:r>
              <a:rPr lang="en-US" sz="2400" dirty="0" smtClean="0">
                <a:latin typeface="Times New Roman" pitchFamily="18" charset="0"/>
                <a:cs typeface="Times New Roman" pitchFamily="18" charset="0"/>
              </a:rPr>
              <a:t> provided that</a:t>
            </a:r>
          </a:p>
          <a:p>
            <a:endParaRPr lang="en-US" sz="2400" dirty="0" smtClean="0">
              <a:latin typeface="Times New Roman" pitchFamily="18" charset="0"/>
              <a:cs typeface="Times New Roman" pitchFamily="18" charset="0"/>
            </a:endParaRPr>
          </a:p>
          <a:p>
            <a:pPr>
              <a:lnSpc>
                <a:spcPct val="150000"/>
              </a:lnSpc>
            </a:pPr>
            <a:r>
              <a:rPr lang="en-US" sz="2800" dirty="0" smtClean="0">
                <a:latin typeface="Times New Roman" pitchFamily="18" charset="0"/>
                <a:cs typeface="Times New Roman" pitchFamily="18" charset="0"/>
              </a:rPr>
              <a:t>for all </a:t>
            </a:r>
            <a:r>
              <a:rPr lang="en-US" sz="2800" i="1" dirty="0" smtClean="0">
                <a:latin typeface="Times New Roman" pitchFamily="18" charset="0"/>
                <a:cs typeface="Times New Roman" pitchFamily="18" charset="0"/>
              </a:rPr>
              <a:t>L</a:t>
            </a:r>
            <a:r>
              <a:rPr lang="en-US" sz="2800" dirty="0" smtClean="0">
                <a:latin typeface="Times New Roman" pitchFamily="18" charset="0"/>
                <a:cs typeface="Times New Roman" pitchFamily="18" charset="0"/>
              </a:rPr>
              <a:t> it is </a:t>
            </a:r>
            <a:r>
              <a:rPr lang="en-US" sz="2800" i="1" dirty="0" smtClean="0">
                <a:latin typeface="Times New Roman" pitchFamily="18" charset="0"/>
                <a:cs typeface="Times New Roman" pitchFamily="18" charset="0"/>
              </a:rPr>
              <a:t>not </a:t>
            </a:r>
            <a:r>
              <a:rPr lang="en-US" sz="2800" dirty="0" smtClean="0">
                <a:latin typeface="Times New Roman" pitchFamily="18" charset="0"/>
                <a:cs typeface="Times New Roman" pitchFamily="18" charset="0"/>
              </a:rPr>
              <a:t>true that “for every </a:t>
            </a:r>
            <a:r>
              <a:rPr lang="en-US" sz="2800" dirty="0" smtClean="0">
                <a:latin typeface="Times New Roman" pitchFamily="18" charset="0"/>
                <a:cs typeface="Times New Roman" pitchFamily="18" charset="0"/>
                <a:sym typeface="Euclid Symbol"/>
              </a:rPr>
              <a:t> &gt; 0,   there exists </a:t>
            </a:r>
            <a:r>
              <a:rPr lang="en-US" sz="2800" dirty="0" smtClean="0">
                <a:latin typeface="Times New Roman" pitchFamily="18" charset="0"/>
                <a:cs typeface="Times New Roman" pitchFamily="18" charset="0"/>
              </a:rPr>
              <a:t>N </a:t>
            </a:r>
            <a:r>
              <a:rPr lang="en-US" sz="2800" dirty="0" smtClean="0">
                <a:latin typeface="Times New Roman" pitchFamily="18" charset="0"/>
                <a:cs typeface="Times New Roman" pitchFamily="18" charset="0"/>
                <a:sym typeface="Symbol" pitchFamily="18" charset="2"/>
              </a:rPr>
              <a:t></a:t>
            </a:r>
            <a:r>
              <a:rPr lang="en-US" sz="2800" b="1" dirty="0" smtClean="0">
                <a:latin typeface="Times New Roman" pitchFamily="18" charset="0"/>
                <a:cs typeface="Times New Roman" pitchFamily="18" charset="0"/>
                <a:sym typeface="Symbol" pitchFamily="18" charset="2"/>
              </a:rPr>
              <a:t> </a:t>
            </a:r>
            <a:r>
              <a:rPr lang="en-US" sz="2800" b="1" dirty="0" smtClean="0">
                <a:latin typeface="Times New Roman" pitchFamily="18" charset="0"/>
                <a:cs typeface="Times New Roman" pitchFamily="18" charset="0"/>
                <a:sym typeface="Euclid Extra"/>
              </a:rPr>
              <a:t></a:t>
            </a:r>
            <a:r>
              <a:rPr lang="en-US" sz="2800" dirty="0" smtClean="0">
                <a:latin typeface="Times New Roman" pitchFamily="18" charset="0"/>
                <a:cs typeface="Times New Roman" pitchFamily="18" charset="0"/>
                <a:sym typeface="Arial Alternative" pitchFamily="49" charset="2"/>
              </a:rPr>
              <a:t> </a:t>
            </a:r>
            <a:r>
              <a:rPr lang="en-US" sz="2800" dirty="0" smtClean="0">
                <a:latin typeface="Times New Roman" pitchFamily="18" charset="0"/>
                <a:cs typeface="Times New Roman" pitchFamily="18" charset="0"/>
                <a:sym typeface="Euclid Symbol"/>
              </a:rPr>
              <a:t>such that </a:t>
            </a:r>
            <a:r>
              <a:rPr lang="en-US" sz="2800" dirty="0" smtClean="0">
                <a:latin typeface="Times New Roman" pitchFamily="18" charset="0"/>
                <a:cs typeface="Times New Roman" pitchFamily="18" charset="0"/>
                <a:sym typeface="Symbol" pitchFamily="18" charset="2"/>
              </a:rPr>
              <a:t>for all n &gt; N, d(</a:t>
            </a:r>
            <a:r>
              <a:rPr lang="en-US" sz="2800" i="1" dirty="0" smtClean="0">
                <a:latin typeface="Times New Roman" pitchFamily="18" charset="0"/>
                <a:cs typeface="Times New Roman" pitchFamily="18" charset="0"/>
                <a:sym typeface="Symbol" pitchFamily="18" charset="2"/>
              </a:rPr>
              <a:t>a</a:t>
            </a:r>
            <a:r>
              <a:rPr lang="en-US" sz="2800" i="1" baseline="-25000" dirty="0" smtClean="0">
                <a:latin typeface="Times New Roman" pitchFamily="18" charset="0"/>
                <a:cs typeface="Times New Roman" pitchFamily="18" charset="0"/>
                <a:sym typeface="Symbol" pitchFamily="18" charset="2"/>
              </a:rPr>
              <a:t>n </a:t>
            </a:r>
            <a:r>
              <a:rPr lang="en-US" sz="2800" dirty="0" smtClean="0">
                <a:latin typeface="Times New Roman" pitchFamily="18" charset="0"/>
                <a:cs typeface="Times New Roman" pitchFamily="18" charset="0"/>
                <a:sym typeface="Symbol" pitchFamily="18" charset="2"/>
              </a:rPr>
              <a:t>, </a:t>
            </a:r>
            <a:r>
              <a:rPr lang="en-US" sz="2800" i="1" dirty="0" smtClean="0">
                <a:latin typeface="Times New Roman" pitchFamily="18" charset="0"/>
                <a:cs typeface="Times New Roman" pitchFamily="18" charset="0"/>
                <a:sym typeface="Symbol" pitchFamily="18" charset="2"/>
              </a:rPr>
              <a:t>L</a:t>
            </a:r>
            <a:r>
              <a:rPr lang="en-US" sz="2800" dirty="0" smtClean="0">
                <a:latin typeface="Times New Roman" pitchFamily="18" charset="0"/>
                <a:cs typeface="Times New Roman" pitchFamily="18" charset="0"/>
                <a:sym typeface="Symbol" pitchFamily="18" charset="2"/>
              </a:rPr>
              <a:t>) &lt; </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10" name="Title 9"/>
          <p:cNvSpPr>
            <a:spLocks noGrp="1"/>
          </p:cNvSpPr>
          <p:nvPr>
            <p:ph type="title"/>
          </p:nvPr>
        </p:nvSpPr>
        <p:spPr/>
        <p:txBody>
          <a:bodyPr anchor="t" anchorCtr="0"/>
          <a:lstStyle/>
          <a:p>
            <a:r>
              <a:rPr lang="en-US" dirty="0" smtClean="0"/>
              <a:t>Negating Statements</a:t>
            </a:r>
            <a:endParaRPr lang="en-US" dirty="0"/>
          </a:p>
        </p:txBody>
      </p:sp>
      <p:cxnSp>
        <p:nvCxnSpPr>
          <p:cNvPr id="14" name="Straight Connector 13"/>
          <p:cNvCxnSpPr/>
          <p:nvPr/>
        </p:nvCxnSpPr>
        <p:spPr>
          <a:xfrm>
            <a:off x="3276600" y="4038600"/>
            <a:ext cx="2743200" cy="2438400"/>
          </a:xfrm>
          <a:prstGeom prst="line">
            <a:avLst/>
          </a:prstGeom>
          <a:ln w="317500">
            <a:solidFill>
              <a:srgbClr val="FF0000">
                <a:alpha val="81000"/>
              </a:srgbClr>
            </a:solidFill>
          </a:ln>
          <a:scene3d>
            <a:camera prst="orthographicFront">
              <a:rot lat="600000" lon="19200000" rev="0"/>
            </a:camera>
            <a:lightRig rig="threePt" dir="t"/>
          </a:scene3d>
          <a:sp3d prstMaterial="metal">
            <a:bevelT w="19050"/>
            <a:bevelB w="19050"/>
          </a:sp3d>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3124200" y="3886200"/>
            <a:ext cx="2895600" cy="2590800"/>
          </a:xfrm>
          <a:prstGeom prst="line">
            <a:avLst/>
          </a:prstGeom>
          <a:ln w="317500">
            <a:solidFill>
              <a:srgbClr val="FF0000">
                <a:alpha val="80000"/>
              </a:srgbClr>
            </a:solidFill>
          </a:ln>
          <a:scene3d>
            <a:camera prst="orthographicFront">
              <a:rot lat="600000" lon="19200000" rev="0"/>
            </a:camera>
            <a:lightRig rig="threePt" dir="t"/>
          </a:scene3d>
          <a:sp3d prstMaterial="metal">
            <a:bevelT w="19050"/>
            <a:bevelB w="19050"/>
          </a:sp3d>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down)">
                                      <p:cBhvr>
                                        <p:cTn id="12" dur="500"/>
                                        <p:tgtEl>
                                          <p:spTgt spid="16"/>
                                        </p:tgtEl>
                                      </p:cBhvr>
                                    </p:animEffect>
                                  </p:childTnLst>
                                </p:cTn>
                              </p:par>
                            </p:childTnLst>
                          </p:cTn>
                        </p:par>
                        <p:par>
                          <p:cTn id="13" fill="hold">
                            <p:stCondLst>
                              <p:cond delay="500"/>
                            </p:stCondLst>
                            <p:childTnLst>
                              <p:par>
                                <p:cTn id="14" presetID="22" presetClass="entr" presetSubtype="1"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up)">
                                      <p:cBhvr>
                                        <p:cTn id="1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914400"/>
            <a:ext cx="6771405" cy="2492990"/>
          </a:xfrm>
          <a:prstGeom prst="rect">
            <a:avLst/>
          </a:prstGeom>
          <a:noFill/>
        </p:spPr>
        <p:txBody>
          <a:bodyPr wrap="none" rtlCol="0">
            <a:spAutoFit/>
          </a:bodyPr>
          <a:lstStyle/>
          <a:p>
            <a:r>
              <a:rPr lang="en-US" sz="2400" dirty="0" smtClean="0">
                <a:latin typeface="Times New Roman" pitchFamily="18" charset="0"/>
                <a:cs typeface="Times New Roman" pitchFamily="18" charset="0"/>
              </a:rPr>
              <a:t>(</a:t>
            </a:r>
            <a:r>
              <a:rPr lang="en-US" sz="2400" i="1" dirty="0" smtClean="0">
                <a:latin typeface="Times New Roman" pitchFamily="18" charset="0"/>
                <a:cs typeface="Times New Roman" pitchFamily="18" charset="0"/>
              </a:rPr>
              <a:t>a</a:t>
            </a:r>
            <a:r>
              <a:rPr lang="en-US" sz="2400" i="1" baseline="-25000" dirty="0" smtClean="0">
                <a:latin typeface="Times New Roman" pitchFamily="18" charset="0"/>
                <a:cs typeface="Times New Roman" pitchFamily="18" charset="0"/>
              </a:rPr>
              <a:t>n</a:t>
            </a:r>
            <a:r>
              <a:rPr lang="en-US" sz="2400" dirty="0" smtClean="0">
                <a:latin typeface="Times New Roman" pitchFamily="18" charset="0"/>
                <a:cs typeface="Times New Roman" pitchFamily="18" charset="0"/>
              </a:rPr>
              <a:t> ) converges to </a:t>
            </a:r>
            <a:r>
              <a:rPr lang="en-US" sz="2400" i="1" dirty="0" smtClean="0">
                <a:latin typeface="Times New Roman" pitchFamily="18" charset="0"/>
                <a:cs typeface="Times New Roman" pitchFamily="18" charset="0"/>
              </a:rPr>
              <a:t>L</a:t>
            </a:r>
            <a:r>
              <a:rPr lang="en-US" sz="2400" dirty="0" smtClean="0">
                <a:latin typeface="Times New Roman" pitchFamily="18" charset="0"/>
                <a:cs typeface="Times New Roman" pitchFamily="18" charset="0"/>
              </a:rPr>
              <a:t> if</a:t>
            </a:r>
          </a:p>
          <a:p>
            <a:endParaRPr lang="en-US" sz="2000" dirty="0" smtClean="0">
              <a:latin typeface="Times New Roman" pitchFamily="18" charset="0"/>
              <a:cs typeface="Times New Roman" pitchFamily="18" charset="0"/>
            </a:endParaRPr>
          </a:p>
          <a:p>
            <a:pPr>
              <a:lnSpc>
                <a:spcPct val="200000"/>
              </a:lnSpc>
            </a:pPr>
            <a:r>
              <a:rPr lang="en-US" sz="2800" dirty="0" smtClean="0">
                <a:latin typeface="Times New Roman" pitchFamily="18" charset="0"/>
                <a:cs typeface="Times New Roman" pitchFamily="18" charset="0"/>
              </a:rPr>
              <a:t>for every </a:t>
            </a:r>
            <a:r>
              <a:rPr lang="en-US" sz="2800" dirty="0" smtClean="0">
                <a:latin typeface="Times New Roman" pitchFamily="18" charset="0"/>
                <a:cs typeface="Times New Roman" pitchFamily="18" charset="0"/>
                <a:sym typeface="Euclid Symbol"/>
              </a:rPr>
              <a:t> &gt; 0,   there exists </a:t>
            </a:r>
            <a:r>
              <a:rPr lang="en-US" sz="2800" dirty="0" smtClean="0">
                <a:latin typeface="Times New Roman" pitchFamily="18" charset="0"/>
                <a:cs typeface="Times New Roman" pitchFamily="18" charset="0"/>
              </a:rPr>
              <a:t>N </a:t>
            </a:r>
            <a:r>
              <a:rPr lang="en-US" sz="2800" dirty="0" smtClean="0">
                <a:latin typeface="Times New Roman" pitchFamily="18" charset="0"/>
                <a:cs typeface="Times New Roman" pitchFamily="18" charset="0"/>
                <a:sym typeface="Symbol" pitchFamily="18" charset="2"/>
              </a:rPr>
              <a:t></a:t>
            </a:r>
            <a:r>
              <a:rPr lang="en-US" sz="2800" b="1" dirty="0" smtClean="0">
                <a:latin typeface="Times New Roman" pitchFamily="18" charset="0"/>
                <a:cs typeface="Times New Roman" pitchFamily="18" charset="0"/>
                <a:sym typeface="Symbol" pitchFamily="18" charset="2"/>
              </a:rPr>
              <a:t> </a:t>
            </a:r>
            <a:r>
              <a:rPr lang="en-US" sz="2800" b="1" dirty="0" smtClean="0">
                <a:latin typeface="Times New Roman" pitchFamily="18" charset="0"/>
                <a:cs typeface="Times New Roman" pitchFamily="18" charset="0"/>
                <a:sym typeface="Euclid Extra"/>
              </a:rPr>
              <a:t></a:t>
            </a:r>
            <a:r>
              <a:rPr lang="en-US" sz="2800" dirty="0" smtClean="0">
                <a:latin typeface="Times New Roman" pitchFamily="18" charset="0"/>
                <a:cs typeface="Times New Roman" pitchFamily="18" charset="0"/>
                <a:sym typeface="Arial Alternative" pitchFamily="49" charset="2"/>
              </a:rPr>
              <a:t> </a:t>
            </a:r>
            <a:r>
              <a:rPr lang="en-US" sz="2800" dirty="0" smtClean="0">
                <a:latin typeface="Times New Roman" pitchFamily="18" charset="0"/>
                <a:cs typeface="Times New Roman" pitchFamily="18" charset="0"/>
                <a:sym typeface="Euclid Symbol"/>
              </a:rPr>
              <a:t>such that</a:t>
            </a:r>
          </a:p>
          <a:p>
            <a:pPr>
              <a:lnSpc>
                <a:spcPct val="200000"/>
              </a:lnSpc>
            </a:pPr>
            <a:r>
              <a:rPr lang="en-US" sz="2800" dirty="0" smtClean="0">
                <a:latin typeface="Times New Roman" pitchFamily="18" charset="0"/>
                <a:cs typeface="Times New Roman" pitchFamily="18" charset="0"/>
                <a:sym typeface="Euclid Symbol"/>
              </a:rPr>
              <a:t> </a:t>
            </a:r>
            <a:r>
              <a:rPr lang="en-US" sz="2800" dirty="0" smtClean="0">
                <a:latin typeface="Times New Roman" pitchFamily="18" charset="0"/>
                <a:cs typeface="Times New Roman" pitchFamily="18" charset="0"/>
                <a:sym typeface="Symbol" pitchFamily="18" charset="2"/>
              </a:rPr>
              <a:t>for all n &gt; N,   d(</a:t>
            </a:r>
            <a:r>
              <a:rPr lang="en-US" sz="2800" i="1" dirty="0" smtClean="0">
                <a:latin typeface="Times New Roman" pitchFamily="18" charset="0"/>
                <a:cs typeface="Times New Roman" pitchFamily="18" charset="0"/>
                <a:sym typeface="Symbol" pitchFamily="18" charset="2"/>
              </a:rPr>
              <a:t>a</a:t>
            </a:r>
            <a:r>
              <a:rPr lang="en-US" sz="2800" i="1" baseline="-25000" dirty="0" smtClean="0">
                <a:latin typeface="Times New Roman" pitchFamily="18" charset="0"/>
                <a:cs typeface="Times New Roman" pitchFamily="18" charset="0"/>
                <a:sym typeface="Symbol" pitchFamily="18" charset="2"/>
              </a:rPr>
              <a:t>n </a:t>
            </a:r>
            <a:r>
              <a:rPr lang="en-US" sz="2800" dirty="0" smtClean="0">
                <a:latin typeface="Times New Roman" pitchFamily="18" charset="0"/>
                <a:cs typeface="Times New Roman" pitchFamily="18" charset="0"/>
                <a:sym typeface="Symbol" pitchFamily="18" charset="2"/>
              </a:rPr>
              <a:t>, </a:t>
            </a:r>
            <a:r>
              <a:rPr lang="en-US" sz="2800" i="1" dirty="0" smtClean="0">
                <a:latin typeface="Times New Roman" pitchFamily="18" charset="0"/>
                <a:cs typeface="Times New Roman" pitchFamily="18" charset="0"/>
                <a:sym typeface="Symbol" pitchFamily="18" charset="2"/>
              </a:rPr>
              <a:t>L</a:t>
            </a:r>
            <a:r>
              <a:rPr lang="en-US" sz="2800" dirty="0" smtClean="0">
                <a:latin typeface="Times New Roman" pitchFamily="18" charset="0"/>
                <a:cs typeface="Times New Roman" pitchFamily="18" charset="0"/>
                <a:sym typeface="Symbol" pitchFamily="18" charset="2"/>
              </a:rPr>
              <a:t>) &lt; </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5" name="Rectangle 4"/>
          <p:cNvSpPr/>
          <p:nvPr/>
        </p:nvSpPr>
        <p:spPr>
          <a:xfrm>
            <a:off x="990600" y="1828800"/>
            <a:ext cx="23622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481953" y="1844299"/>
            <a:ext cx="2717369"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186193" y="2651502"/>
            <a:ext cx="2062566"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90600" y="2667000"/>
            <a:ext cx="2062566"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990601" y="3886200"/>
            <a:ext cx="70104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a:t>
            </a:r>
            <a:r>
              <a:rPr lang="en-US" sz="2400" i="1" dirty="0" smtClean="0">
                <a:latin typeface="Times New Roman" pitchFamily="18" charset="0"/>
                <a:cs typeface="Times New Roman" pitchFamily="18" charset="0"/>
              </a:rPr>
              <a:t>a</a:t>
            </a:r>
            <a:r>
              <a:rPr lang="en-US" sz="2400" i="1" baseline="-25000" dirty="0" smtClean="0">
                <a:latin typeface="Times New Roman" pitchFamily="18" charset="0"/>
                <a:cs typeface="Times New Roman" pitchFamily="18" charset="0"/>
              </a:rPr>
              <a:t>n</a:t>
            </a:r>
            <a:r>
              <a:rPr lang="en-US" sz="2400" dirty="0" smtClean="0">
                <a:latin typeface="Times New Roman" pitchFamily="18" charset="0"/>
                <a:cs typeface="Times New Roman" pitchFamily="18" charset="0"/>
              </a:rPr>
              <a:t> ) fails to converge provided that  </a:t>
            </a:r>
          </a:p>
        </p:txBody>
      </p:sp>
      <p:grpSp>
        <p:nvGrpSpPr>
          <p:cNvPr id="17" name="Group 16"/>
          <p:cNvGrpSpPr/>
          <p:nvPr/>
        </p:nvGrpSpPr>
        <p:grpSpPr>
          <a:xfrm>
            <a:off x="3312694" y="5165558"/>
            <a:ext cx="2951449" cy="461665"/>
            <a:chOff x="3344779" y="5181600"/>
            <a:chExt cx="2951449" cy="461665"/>
          </a:xfrm>
        </p:grpSpPr>
        <p:sp>
          <p:nvSpPr>
            <p:cNvPr id="16" name="TextBox 15"/>
            <p:cNvSpPr txBox="1"/>
            <p:nvPr/>
          </p:nvSpPr>
          <p:spPr>
            <a:xfrm>
              <a:off x="3344779" y="5181600"/>
              <a:ext cx="2951449" cy="461665"/>
            </a:xfrm>
            <a:prstGeom prst="rect">
              <a:avLst/>
            </a:prstGeom>
            <a:noFill/>
          </p:spPr>
          <p:txBody>
            <a:bodyPr wrap="none" rtlCol="0">
              <a:spAutoFit/>
            </a:bodyPr>
            <a:lstStyle/>
            <a:p>
              <a:r>
                <a:rPr lang="en-US" sz="2400" dirty="0" smtClean="0">
                  <a:latin typeface="Times New Roman" pitchFamily="18" charset="0"/>
                  <a:cs typeface="Times New Roman" pitchFamily="18" charset="0"/>
                  <a:sym typeface="Symbol" pitchFamily="18" charset="2"/>
                </a:rPr>
                <a:t>such that d(</a:t>
              </a:r>
              <a:r>
                <a:rPr lang="en-US" sz="2400" i="1" dirty="0" smtClean="0">
                  <a:latin typeface="Times New Roman" pitchFamily="18" charset="0"/>
                  <a:cs typeface="Times New Roman" pitchFamily="18" charset="0"/>
                  <a:sym typeface="Symbol" pitchFamily="18" charset="2"/>
                </a:rPr>
                <a:t>a</a:t>
              </a:r>
              <a:r>
                <a:rPr lang="en-US" sz="2400" i="1" baseline="-25000" dirty="0" smtClean="0">
                  <a:latin typeface="Times New Roman" pitchFamily="18" charset="0"/>
                  <a:cs typeface="Times New Roman" pitchFamily="18" charset="0"/>
                  <a:sym typeface="Symbol" pitchFamily="18" charset="2"/>
                </a:rPr>
                <a:t>n </a:t>
              </a:r>
              <a:r>
                <a:rPr lang="en-US" sz="2400" dirty="0" smtClean="0">
                  <a:latin typeface="Times New Roman" pitchFamily="18" charset="0"/>
                  <a:cs typeface="Times New Roman" pitchFamily="18" charset="0"/>
                  <a:sym typeface="Symbol" pitchFamily="18" charset="2"/>
                </a:rPr>
                <a:t>, </a:t>
              </a:r>
              <a:r>
                <a:rPr lang="en-US" sz="2400" i="1" dirty="0" smtClean="0">
                  <a:latin typeface="Times New Roman" pitchFamily="18" charset="0"/>
                  <a:cs typeface="Times New Roman" pitchFamily="18" charset="0"/>
                  <a:sym typeface="Symbol" pitchFamily="18" charset="2"/>
                </a:rPr>
                <a:t>L</a:t>
              </a:r>
              <a:r>
                <a:rPr lang="en-US" sz="2400" dirty="0" smtClean="0">
                  <a:latin typeface="Times New Roman" pitchFamily="18" charset="0"/>
                  <a:cs typeface="Times New Roman" pitchFamily="18" charset="0"/>
                  <a:sym typeface="Symbol" pitchFamily="18" charset="2"/>
                </a:rPr>
                <a:t>)     </a:t>
              </a:r>
              <a:r>
                <a:rPr lang="en-US" sz="2400" dirty="0" smtClean="0">
                  <a:latin typeface="Times New Roman" pitchFamily="18" charset="0"/>
                  <a:cs typeface="Times New Roman" pitchFamily="18" charset="0"/>
                </a:rPr>
                <a:t>.</a:t>
              </a:r>
              <a:endParaRPr lang="en-US" sz="2400" dirty="0"/>
            </a:p>
          </p:txBody>
        </p:sp>
        <p:graphicFrame>
          <p:nvGraphicFramePr>
            <p:cNvPr id="14" name="Object 13"/>
            <p:cNvGraphicFramePr>
              <a:graphicFrameLocks noChangeAspect="1"/>
            </p:cNvGraphicFramePr>
            <p:nvPr/>
          </p:nvGraphicFramePr>
          <p:xfrm>
            <a:off x="5622758" y="5241758"/>
            <a:ext cx="301625" cy="361950"/>
          </p:xfrm>
          <a:graphic>
            <a:graphicData uri="http://schemas.openxmlformats.org/presentationml/2006/ole">
              <mc:AlternateContent xmlns:mc="http://schemas.openxmlformats.org/markup-compatibility/2006">
                <mc:Choice xmlns:v="urn:schemas-microsoft-com:vml" Requires="v">
                  <p:oleObj spid="_x0000_s3098" name="Equation" r:id="rId3" imgW="126720" imgH="152280" progId="Equation.DSMT4">
                    <p:embed/>
                  </p:oleObj>
                </mc:Choice>
                <mc:Fallback>
                  <p:oleObj name="Equation" r:id="rId3" imgW="126720" imgH="15228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2758" y="5241758"/>
                          <a:ext cx="301625"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0" name="TextBox 9"/>
          <p:cNvSpPr txBox="1"/>
          <p:nvPr/>
        </p:nvSpPr>
        <p:spPr>
          <a:xfrm>
            <a:off x="2133600" y="4648200"/>
            <a:ext cx="2262158" cy="461665"/>
          </a:xfrm>
          <a:prstGeom prst="rect">
            <a:avLst/>
          </a:prstGeom>
          <a:noFill/>
        </p:spPr>
        <p:txBody>
          <a:bodyPr wrap="none" rtlCol="0">
            <a:spAutoFit/>
          </a:bodyPr>
          <a:lstStyle/>
          <a:p>
            <a:r>
              <a:rPr lang="en-US" sz="2400" dirty="0" smtClean="0">
                <a:latin typeface="Times New Roman" pitchFamily="18" charset="0"/>
                <a:cs typeface="Times New Roman" pitchFamily="18" charset="0"/>
              </a:rPr>
              <a:t>there exists </a:t>
            </a:r>
            <a:r>
              <a:rPr lang="en-US" sz="2400" dirty="0" smtClean="0">
                <a:latin typeface="Times New Roman" pitchFamily="18" charset="0"/>
                <a:cs typeface="Times New Roman" pitchFamily="18" charset="0"/>
                <a:sym typeface="Euclid Symbol"/>
              </a:rPr>
              <a:t> &gt; 0</a:t>
            </a:r>
            <a:endParaRPr lang="en-US" sz="2400" dirty="0"/>
          </a:p>
        </p:txBody>
      </p:sp>
      <p:sp>
        <p:nvSpPr>
          <p:cNvPr id="12" name="TextBox 11"/>
          <p:cNvSpPr txBox="1"/>
          <p:nvPr/>
        </p:nvSpPr>
        <p:spPr>
          <a:xfrm>
            <a:off x="4343400" y="4648200"/>
            <a:ext cx="3078087" cy="461665"/>
          </a:xfrm>
          <a:prstGeom prst="rect">
            <a:avLst/>
          </a:prstGeom>
          <a:noFill/>
        </p:spPr>
        <p:txBody>
          <a:bodyPr wrap="none" rtlCol="0">
            <a:spAutoFit/>
          </a:bodyPr>
          <a:lstStyle/>
          <a:p>
            <a:r>
              <a:rPr lang="en-US" sz="2400" dirty="0" smtClean="0">
                <a:latin typeface="Times New Roman" pitchFamily="18" charset="0"/>
                <a:cs typeface="Times New Roman" pitchFamily="18" charset="0"/>
                <a:sym typeface="Euclid Symbol"/>
              </a:rPr>
              <a:t>such that for all </a:t>
            </a:r>
            <a:r>
              <a:rPr lang="en-US" sz="2400" dirty="0" smtClean="0">
                <a:latin typeface="Times New Roman" pitchFamily="18" charset="0"/>
                <a:cs typeface="Times New Roman" pitchFamily="18" charset="0"/>
              </a:rPr>
              <a:t>N </a:t>
            </a:r>
            <a:r>
              <a:rPr lang="en-US" sz="2400" dirty="0" smtClean="0">
                <a:latin typeface="Times New Roman" pitchFamily="18" charset="0"/>
                <a:cs typeface="Times New Roman" pitchFamily="18" charset="0"/>
                <a:sym typeface="Symbol" pitchFamily="18" charset="2"/>
              </a:rPr>
              <a:t></a:t>
            </a:r>
            <a:r>
              <a:rPr lang="en-US" sz="2400" b="1" dirty="0" smtClean="0">
                <a:latin typeface="Times New Roman" pitchFamily="18" charset="0"/>
                <a:cs typeface="Times New Roman" pitchFamily="18" charset="0"/>
                <a:sym typeface="Symbol" pitchFamily="18" charset="2"/>
              </a:rPr>
              <a:t> </a:t>
            </a:r>
            <a:r>
              <a:rPr lang="en-US" sz="2400" b="1" dirty="0" smtClean="0">
                <a:latin typeface="Times New Roman" pitchFamily="18" charset="0"/>
                <a:cs typeface="Times New Roman" pitchFamily="18" charset="0"/>
                <a:sym typeface="Euclid Extra"/>
              </a:rPr>
              <a:t></a:t>
            </a:r>
            <a:r>
              <a:rPr lang="en-US" sz="2400" dirty="0" smtClean="0">
                <a:latin typeface="Times New Roman" pitchFamily="18" charset="0"/>
                <a:cs typeface="Times New Roman" pitchFamily="18" charset="0"/>
                <a:sym typeface="Arial Alternative" pitchFamily="49" charset="2"/>
              </a:rPr>
              <a:t> </a:t>
            </a:r>
            <a:endParaRPr lang="en-US" sz="2400" dirty="0"/>
          </a:p>
        </p:txBody>
      </p:sp>
      <p:sp>
        <p:nvSpPr>
          <p:cNvPr id="15" name="TextBox 14"/>
          <p:cNvSpPr txBox="1"/>
          <p:nvPr/>
        </p:nvSpPr>
        <p:spPr>
          <a:xfrm>
            <a:off x="922420" y="5165558"/>
            <a:ext cx="2433680" cy="461665"/>
          </a:xfrm>
          <a:prstGeom prst="rect">
            <a:avLst/>
          </a:prstGeom>
          <a:noFill/>
        </p:spPr>
        <p:txBody>
          <a:bodyPr wrap="none" rtlCol="0">
            <a:spAutoFit/>
          </a:bodyPr>
          <a:lstStyle/>
          <a:p>
            <a:r>
              <a:rPr lang="en-US" sz="2400" dirty="0" smtClean="0">
                <a:latin typeface="Times New Roman" pitchFamily="18" charset="0"/>
                <a:cs typeface="Times New Roman" pitchFamily="18" charset="0"/>
                <a:sym typeface="Arial Alternative" pitchFamily="49" charset="2"/>
              </a:rPr>
              <a:t> </a:t>
            </a:r>
            <a:r>
              <a:rPr lang="en-US" sz="2400" dirty="0" smtClean="0">
                <a:latin typeface="Times New Roman" pitchFamily="18" charset="0"/>
                <a:cs typeface="Times New Roman" pitchFamily="18" charset="0"/>
                <a:sym typeface="Euclid Symbol"/>
              </a:rPr>
              <a:t>there exists</a:t>
            </a:r>
            <a:r>
              <a:rPr lang="en-US" sz="2400" dirty="0" smtClean="0">
                <a:latin typeface="Times New Roman" pitchFamily="18" charset="0"/>
                <a:cs typeface="Times New Roman" pitchFamily="18" charset="0"/>
                <a:sym typeface="Symbol" pitchFamily="18" charset="2"/>
              </a:rPr>
              <a:t> n &gt; N</a:t>
            </a:r>
            <a:endParaRPr lang="en-US" sz="2400" dirty="0"/>
          </a:p>
        </p:txBody>
      </p:sp>
      <p:sp>
        <p:nvSpPr>
          <p:cNvPr id="18" name="TextBox 17"/>
          <p:cNvSpPr txBox="1"/>
          <p:nvPr/>
        </p:nvSpPr>
        <p:spPr>
          <a:xfrm>
            <a:off x="990601" y="4628445"/>
            <a:ext cx="1275334"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for all </a:t>
            </a:r>
            <a:r>
              <a:rPr lang="en-US" sz="2400" i="1" dirty="0" smtClean="0">
                <a:latin typeface="Times New Roman" pitchFamily="18" charset="0"/>
                <a:cs typeface="Times New Roman" pitchFamily="18" charset="0"/>
              </a:rPr>
              <a:t>L</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9"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0-#ppt_w/2"/>
                                          </p:val>
                                        </p:tav>
                                        <p:tav tm="100000">
                                          <p:val>
                                            <p:strVal val="#ppt_x"/>
                                          </p:val>
                                        </p:tav>
                                      </p:tavLst>
                                    </p:anim>
                                    <p:anim calcmode="lin" valueType="num">
                                      <p:cBhvr additive="base">
                                        <p:cTn id="13"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3"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1+#ppt_w/2"/>
                                          </p:val>
                                        </p:tav>
                                        <p:tav tm="100000">
                                          <p:val>
                                            <p:strVal val="#ppt_x"/>
                                          </p:val>
                                        </p:tav>
                                      </p:tavLst>
                                    </p:anim>
                                    <p:anim calcmode="lin" valueType="num">
                                      <p:cBhvr additive="base">
                                        <p:cTn id="24"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left)">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12"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0-#ppt_w/2"/>
                                          </p:val>
                                        </p:tav>
                                        <p:tav tm="100000">
                                          <p:val>
                                            <p:strVal val="#ppt_x"/>
                                          </p:val>
                                        </p:tav>
                                      </p:tavLst>
                                    </p:anim>
                                    <p:anim calcmode="lin" valueType="num">
                                      <p:cBhvr additive="base">
                                        <p:cTn id="3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ipe(left)">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6"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additive="base">
                                        <p:cTn id="45" dur="500" fill="hold"/>
                                        <p:tgtEl>
                                          <p:spTgt spid="9"/>
                                        </p:tgtEl>
                                        <p:attrNameLst>
                                          <p:attrName>ppt_x</p:attrName>
                                        </p:attrNameLst>
                                      </p:cBhvr>
                                      <p:tavLst>
                                        <p:tav tm="0">
                                          <p:val>
                                            <p:strVal val="1+#ppt_w/2"/>
                                          </p:val>
                                        </p:tav>
                                        <p:tav tm="100000">
                                          <p:val>
                                            <p:strVal val="#ppt_x"/>
                                          </p:val>
                                        </p:tav>
                                      </p:tavLst>
                                    </p:anim>
                                    <p:anim calcmode="lin" valueType="num">
                                      <p:cBhvr additive="base">
                                        <p:cTn id="4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wipe(left)">
                                      <p:cBhvr>
                                        <p:cTn id="5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1" grpId="0" animBg="1"/>
      <p:bldP spid="10" grpId="0"/>
      <p:bldP spid="12" grpId="0"/>
      <p:bldP spid="15" grpId="0"/>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chor="t" anchorCtr="0"/>
          <a:lstStyle/>
          <a:p>
            <a:r>
              <a:rPr lang="en-US" dirty="0" smtClean="0"/>
              <a:t>Thinking like an Analyst</a:t>
            </a:r>
          </a:p>
        </p:txBody>
      </p:sp>
      <p:sp>
        <p:nvSpPr>
          <p:cNvPr id="53251" name="Rectangle 3"/>
          <p:cNvSpPr>
            <a:spLocks noGrp="1" noChangeArrowheads="1"/>
          </p:cNvSpPr>
          <p:nvPr>
            <p:ph idx="1"/>
          </p:nvPr>
        </p:nvSpPr>
        <p:spPr/>
        <p:txBody>
          <a:bodyPr>
            <a:normAutofit lnSpcReduction="10000"/>
          </a:bodyPr>
          <a:lstStyle/>
          <a:p>
            <a:pPr>
              <a:lnSpc>
                <a:spcPct val="90000"/>
              </a:lnSpc>
            </a:pPr>
            <a:r>
              <a:rPr lang="en-US" sz="3200" dirty="0" smtClean="0"/>
              <a:t>We have </a:t>
            </a:r>
            <a:r>
              <a:rPr lang="en-US" sz="3200" dirty="0" smtClean="0">
                <a:solidFill>
                  <a:srgbClr val="FF0000"/>
                </a:solidFill>
              </a:rPr>
              <a:t>skills and practices</a:t>
            </a:r>
            <a:r>
              <a:rPr lang="en-US" sz="3200" dirty="0" smtClean="0"/>
              <a:t> that we use when we think like analysts.  </a:t>
            </a:r>
          </a:p>
          <a:p>
            <a:pPr>
              <a:lnSpc>
                <a:spcPct val="90000"/>
              </a:lnSpc>
              <a:buNone/>
            </a:pPr>
            <a:endParaRPr lang="en-US" sz="3200" dirty="0" smtClean="0"/>
          </a:p>
          <a:p>
            <a:pPr>
              <a:lnSpc>
                <a:spcPct val="90000"/>
              </a:lnSpc>
            </a:pPr>
            <a:r>
              <a:rPr lang="en-US" sz="3200" dirty="0" smtClean="0"/>
              <a:t>We hold </a:t>
            </a:r>
            <a:r>
              <a:rPr lang="en-US" sz="3200" dirty="0" smtClean="0">
                <a:solidFill>
                  <a:srgbClr val="FF0000"/>
                </a:solidFill>
              </a:rPr>
              <a:t>presuppositions and assumptions</a:t>
            </a:r>
            <a:r>
              <a:rPr lang="en-US" sz="3200" dirty="0" smtClean="0"/>
              <a:t> that are unlikely to be shared by a student who is new to real analysis.</a:t>
            </a:r>
          </a:p>
          <a:p>
            <a:pPr>
              <a:lnSpc>
                <a:spcPct val="90000"/>
              </a:lnSpc>
              <a:buNone/>
            </a:pPr>
            <a:endParaRPr lang="en-US" sz="3200" dirty="0" smtClean="0"/>
          </a:p>
          <a:p>
            <a:pPr>
              <a:lnSpc>
                <a:spcPct val="90000"/>
              </a:lnSpc>
            </a:pPr>
            <a:r>
              <a:rPr lang="en-US" sz="3200" dirty="0" smtClean="0"/>
              <a:t>We know where to </a:t>
            </a:r>
            <a:r>
              <a:rPr lang="en-US" sz="3200" dirty="0" smtClean="0">
                <a:solidFill>
                  <a:srgbClr val="FF0000"/>
                </a:solidFill>
              </a:rPr>
              <a:t>focus of our attention</a:t>
            </a:r>
            <a:r>
              <a:rPr lang="en-US" sz="3200" dirty="0" smtClean="0"/>
              <a:t> and what can be safely ignored.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wipe(left)">
                                      <p:cBhvr>
                                        <p:cTn id="7" dur="500"/>
                                        <p:tgtEl>
                                          <p:spTgt spid="532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251">
                                            <p:txEl>
                                              <p:pRg st="2" end="2"/>
                                            </p:txEl>
                                          </p:spTgt>
                                        </p:tgtEl>
                                        <p:attrNameLst>
                                          <p:attrName>style.visibility</p:attrName>
                                        </p:attrNameLst>
                                      </p:cBhvr>
                                      <p:to>
                                        <p:strVal val="visible"/>
                                      </p:to>
                                    </p:set>
                                    <p:animEffect transition="in" filter="wipe(left)">
                                      <p:cBhvr>
                                        <p:cTn id="12" dur="500"/>
                                        <p:tgtEl>
                                          <p:spTgt spid="532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3251">
                                            <p:txEl>
                                              <p:pRg st="4" end="4"/>
                                            </p:txEl>
                                          </p:spTgt>
                                        </p:tgtEl>
                                        <p:attrNameLst>
                                          <p:attrName>style.visibility</p:attrName>
                                        </p:attrNameLst>
                                      </p:cBhvr>
                                      <p:to>
                                        <p:strVal val="visible"/>
                                      </p:to>
                                    </p:set>
                                    <p:animEffect transition="in" filter="wipe(left)">
                                      <p:cBhvr>
                                        <p:cTn id="17" dur="500"/>
                                        <p:tgtEl>
                                          <p:spTgt spid="532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1143000"/>
          </a:xfrm>
        </p:spPr>
        <p:txBody>
          <a:bodyPr anchor="t" anchorCtr="0">
            <a:normAutofit fontScale="90000"/>
          </a:bodyPr>
          <a:lstStyle/>
          <a:p>
            <a:r>
              <a:rPr lang="en-US" dirty="0" smtClean="0"/>
              <a:t>Real Analysis or Advanced Calculus?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Real Analysis is the branch of mathematics that allows us to describe limiting processes precisely.</a:t>
            </a:r>
          </a:p>
          <a:p>
            <a:pPr>
              <a:buNone/>
            </a:pPr>
            <a:endParaRPr lang="en-US" dirty="0" smtClean="0"/>
          </a:p>
          <a:p>
            <a:r>
              <a:rPr lang="en-US" dirty="0" smtClean="0"/>
              <a:t>It is crucial that our students be able to make direct connections between the ideas they are studying in their real analysis course and the intuition they developed about limiting processes in their calculus courses. </a:t>
            </a:r>
          </a:p>
          <a:p>
            <a:pPr>
              <a:buNone/>
            </a:pPr>
            <a:endParaRPr lang="en-US" dirty="0" smtClean="0"/>
          </a:p>
          <a:p>
            <a:r>
              <a:rPr lang="en-US" dirty="0" smtClean="0"/>
              <a:t>At the same time, it is important that the course not be simply a re-tread of calculus that appears to do no more than “cross </a:t>
            </a:r>
            <a:r>
              <a:rPr lang="en-US" i="1" dirty="0" smtClean="0"/>
              <a:t>t’s</a:t>
            </a:r>
            <a:r>
              <a:rPr lang="en-US" dirty="0" smtClean="0"/>
              <a:t> and dot </a:t>
            </a:r>
            <a:r>
              <a:rPr lang="en-US" i="1" dirty="0" smtClean="0"/>
              <a:t>i’s</a:t>
            </a:r>
            <a:r>
              <a:rPr lang="en-US" dirty="0" smtClean="0"/>
              <a:t>.”</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chor="t" anchorCtr="0"/>
          <a:lstStyle/>
          <a:p>
            <a:r>
              <a:rPr lang="en-US" dirty="0" smtClean="0"/>
              <a:t>Thinking like an Analyst</a:t>
            </a:r>
          </a:p>
        </p:txBody>
      </p:sp>
      <p:sp>
        <p:nvSpPr>
          <p:cNvPr id="53251" name="Rectangle 3"/>
          <p:cNvSpPr>
            <a:spLocks noGrp="1" noChangeArrowheads="1"/>
          </p:cNvSpPr>
          <p:nvPr>
            <p:ph idx="1"/>
          </p:nvPr>
        </p:nvSpPr>
        <p:spPr/>
        <p:txBody>
          <a:bodyPr>
            <a:normAutofit lnSpcReduction="10000"/>
          </a:bodyPr>
          <a:lstStyle/>
          <a:p>
            <a:pPr>
              <a:lnSpc>
                <a:spcPct val="90000"/>
              </a:lnSpc>
            </a:pPr>
            <a:r>
              <a:rPr lang="en-US" sz="3200" dirty="0" smtClean="0"/>
              <a:t>We have </a:t>
            </a:r>
            <a:r>
              <a:rPr lang="en-US" sz="3200" dirty="0" smtClean="0">
                <a:solidFill>
                  <a:srgbClr val="FF0000"/>
                </a:solidFill>
              </a:rPr>
              <a:t>skills and practices</a:t>
            </a:r>
            <a:r>
              <a:rPr lang="en-US" sz="3200" dirty="0" smtClean="0"/>
              <a:t> that we use when we think like analysts.  </a:t>
            </a:r>
          </a:p>
          <a:p>
            <a:pPr>
              <a:lnSpc>
                <a:spcPct val="90000"/>
              </a:lnSpc>
              <a:buNone/>
            </a:pPr>
            <a:endParaRPr lang="en-US" sz="3200" dirty="0" smtClean="0"/>
          </a:p>
          <a:p>
            <a:pPr>
              <a:lnSpc>
                <a:spcPct val="90000"/>
              </a:lnSpc>
            </a:pPr>
            <a:r>
              <a:rPr lang="en-US" sz="3200" dirty="0" smtClean="0"/>
              <a:t>We hold </a:t>
            </a:r>
            <a:r>
              <a:rPr lang="en-US" sz="3200" dirty="0" smtClean="0">
                <a:solidFill>
                  <a:srgbClr val="FF0000"/>
                </a:solidFill>
              </a:rPr>
              <a:t>presuppositions and assumptions</a:t>
            </a:r>
            <a:r>
              <a:rPr lang="en-US" sz="3200" dirty="0" smtClean="0"/>
              <a:t> that are unlikely to be shared by a student who is new to real analysis.</a:t>
            </a:r>
          </a:p>
          <a:p>
            <a:pPr>
              <a:lnSpc>
                <a:spcPct val="90000"/>
              </a:lnSpc>
              <a:buNone/>
            </a:pPr>
            <a:endParaRPr lang="en-US" sz="3200" dirty="0" smtClean="0"/>
          </a:p>
          <a:p>
            <a:pPr>
              <a:lnSpc>
                <a:spcPct val="90000"/>
              </a:lnSpc>
            </a:pPr>
            <a:r>
              <a:rPr lang="en-US" sz="3200" dirty="0" smtClean="0"/>
              <a:t>We know where to </a:t>
            </a:r>
            <a:r>
              <a:rPr lang="en-US" sz="3200" dirty="0" smtClean="0">
                <a:solidFill>
                  <a:srgbClr val="FF0000"/>
                </a:solidFill>
              </a:rPr>
              <a:t>focus of our attention</a:t>
            </a:r>
            <a:r>
              <a:rPr lang="en-US" sz="3200" dirty="0" smtClean="0"/>
              <a:t> and what can be safely ignored. </a:t>
            </a:r>
          </a:p>
        </p:txBody>
      </p:sp>
      <p:sp>
        <p:nvSpPr>
          <p:cNvPr id="4" name="Cloud Callout 3"/>
          <p:cNvSpPr/>
          <p:nvPr/>
        </p:nvSpPr>
        <p:spPr>
          <a:xfrm>
            <a:off x="1371600" y="2819400"/>
            <a:ext cx="6477000" cy="3124200"/>
          </a:xfrm>
          <a:prstGeom prst="cloudCallout">
            <a:avLst>
              <a:gd name="adj1" fmla="val 4968"/>
              <a:gd name="adj2" fmla="val -929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How do we  get our </a:t>
            </a:r>
            <a:r>
              <a:rPr lang="en-US" sz="3600" i="1" dirty="0" smtClean="0"/>
              <a:t>students</a:t>
            </a:r>
            <a:r>
              <a:rPr lang="en-US" sz="3600" dirty="0" smtClean="0"/>
              <a:t> to think like analysts?</a:t>
            </a:r>
            <a:endParaRPr lang="en-US" sz="3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chor="t" anchorCtr="0"/>
          <a:lstStyle/>
          <a:p>
            <a:r>
              <a:rPr lang="en-US" dirty="0" smtClean="0"/>
              <a:t>Great Versatility is Required</a:t>
            </a:r>
          </a:p>
        </p:txBody>
      </p:sp>
      <p:sp>
        <p:nvSpPr>
          <p:cNvPr id="37892" name="Text Box 4"/>
          <p:cNvSpPr txBox="1">
            <a:spLocks noChangeArrowheads="1"/>
          </p:cNvSpPr>
          <p:nvPr/>
        </p:nvSpPr>
        <p:spPr bwMode="auto">
          <a:xfrm>
            <a:off x="685800" y="1600200"/>
            <a:ext cx="7620000" cy="4893647"/>
          </a:xfrm>
          <a:prstGeom prst="rect">
            <a:avLst/>
          </a:prstGeom>
          <a:noFill/>
          <a:ln w="9525">
            <a:noFill/>
            <a:miter lim="800000"/>
            <a:headEnd/>
            <a:tailEnd/>
          </a:ln>
        </p:spPr>
        <p:txBody>
          <a:bodyPr wrap="square">
            <a:spAutoFit/>
          </a:bodyPr>
          <a:lstStyle/>
          <a:p>
            <a:pPr>
              <a:buFontTx/>
              <a:buChar char="•"/>
            </a:pPr>
            <a:r>
              <a:rPr lang="en-US" sz="2400" dirty="0" smtClean="0"/>
              <a:t>Students must be able to understand and interpret the meaning of statements involving stacked quantifiers</a:t>
            </a:r>
            <a:endParaRPr lang="en-US" sz="2400" dirty="0"/>
          </a:p>
          <a:p>
            <a:pPr>
              <a:buFontTx/>
              <a:buChar char="•"/>
            </a:pPr>
            <a:r>
              <a:rPr lang="en-US" sz="2400" dirty="0" smtClean="0"/>
              <a:t>They must be able to prove a theorem in which they establish the truth of a statement involving stacked quantifiers.</a:t>
            </a:r>
            <a:endParaRPr lang="en-US" sz="2400" dirty="0"/>
          </a:p>
          <a:p>
            <a:pPr>
              <a:buFontTx/>
              <a:buChar char="•"/>
            </a:pPr>
            <a:r>
              <a:rPr lang="en-US" sz="2400" dirty="0" smtClean="0"/>
              <a:t>Students must be able to use a hypothesis that involves stacked quantifiers.</a:t>
            </a:r>
            <a:endParaRPr lang="en-US" sz="2400" dirty="0"/>
          </a:p>
          <a:p>
            <a:pPr>
              <a:buFontTx/>
              <a:buChar char="•"/>
            </a:pPr>
            <a:r>
              <a:rPr lang="en-US" sz="2400" dirty="0" smtClean="0"/>
              <a:t>Students must be able to negate a statement involving stacked quantifiers and then prove it or use it in a theorem. </a:t>
            </a:r>
            <a:endParaRPr lang="en-US" sz="2400" dirty="0"/>
          </a:p>
          <a:p>
            <a:pPr>
              <a:buFontTx/>
              <a:buChar char="•"/>
            </a:pPr>
            <a:endParaRPr lang="en-US" sz="2400" dirty="0"/>
          </a:p>
          <a:p>
            <a:r>
              <a:rPr lang="en-US" sz="2400" b="1" dirty="0"/>
              <a:t>And these are </a:t>
            </a:r>
            <a:r>
              <a:rPr lang="en-US" sz="2400" b="1" dirty="0" smtClean="0"/>
              <a:t>all </a:t>
            </a:r>
            <a:r>
              <a:rPr lang="en-US" sz="2400" b="1" u="sng" dirty="0" smtClean="0"/>
              <a:t>different</a:t>
            </a:r>
            <a:r>
              <a:rPr lang="en-US" sz="2400" b="1" dirty="0" smtClean="0"/>
              <a:t> </a:t>
            </a:r>
            <a:r>
              <a:rPr lang="en-US" sz="2400" b="1" dirty="0"/>
              <a:t>skills that have to be </a:t>
            </a:r>
            <a:r>
              <a:rPr lang="en-US" sz="2400" b="1" dirty="0" smtClean="0"/>
              <a:t>learned!</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wipe(left)">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wipe(left)">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wipe(left)">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wipe(left)">
                                      <p:cBhvr>
                                        <p:cTn id="22" dur="500"/>
                                        <p:tgtEl>
                                          <p:spTgt spid="37892">
                                            <p:txEl>
                                              <p:pRg st="3" end="3"/>
                                            </p:txEl>
                                          </p:spTgt>
                                        </p:tgtEl>
                                      </p:cBhvr>
                                    </p:animEffect>
                                  </p:childTnLst>
                                </p:cTn>
                              </p:par>
                            </p:childTnLst>
                          </p:cTn>
                        </p:par>
                        <p:par>
                          <p:cTn id="23" fill="hold">
                            <p:stCondLst>
                              <p:cond delay="500"/>
                            </p:stCondLst>
                            <p:childTnLst>
                              <p:par>
                                <p:cTn id="24" presetID="22" presetClass="entr" presetSubtype="8" fill="hold" grpId="0" nodeType="afterEffect">
                                  <p:stCondLst>
                                    <p:cond delay="1000"/>
                                  </p:stCondLst>
                                  <p:childTnLst>
                                    <p:set>
                                      <p:cBhvr>
                                        <p:cTn id="25" dur="1" fill="hold">
                                          <p:stCondLst>
                                            <p:cond delay="0"/>
                                          </p:stCondLst>
                                        </p:cTn>
                                        <p:tgtEl>
                                          <p:spTgt spid="37892">
                                            <p:txEl>
                                              <p:pRg st="5" end="5"/>
                                            </p:txEl>
                                          </p:spTgt>
                                        </p:tgtEl>
                                        <p:attrNameLst>
                                          <p:attrName>style.visibility</p:attrName>
                                        </p:attrNameLst>
                                      </p:cBhvr>
                                      <p:to>
                                        <p:strVal val="visible"/>
                                      </p:to>
                                    </p:set>
                                    <p:animEffect transition="in" filter="wipe(left)">
                                      <p:cBhvr>
                                        <p:cTn id="26" dur="500"/>
                                        <p:tgtEl>
                                          <p:spTgt spid="3789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chor="t" anchorCtr="0"/>
          <a:lstStyle/>
          <a:p>
            <a:r>
              <a:rPr lang="en-US" dirty="0" smtClean="0"/>
              <a:t>Great Versatility is Required</a:t>
            </a:r>
          </a:p>
        </p:txBody>
      </p:sp>
      <p:sp>
        <p:nvSpPr>
          <p:cNvPr id="37892" name="Text Box 4"/>
          <p:cNvSpPr txBox="1">
            <a:spLocks noChangeArrowheads="1"/>
          </p:cNvSpPr>
          <p:nvPr/>
        </p:nvSpPr>
        <p:spPr bwMode="auto">
          <a:xfrm>
            <a:off x="685800" y="1600200"/>
            <a:ext cx="7620000" cy="4893647"/>
          </a:xfrm>
          <a:prstGeom prst="rect">
            <a:avLst/>
          </a:prstGeom>
          <a:noFill/>
          <a:ln w="9525">
            <a:noFill/>
            <a:miter lim="800000"/>
            <a:headEnd/>
            <a:tailEnd/>
          </a:ln>
        </p:spPr>
        <p:txBody>
          <a:bodyPr wrap="square">
            <a:spAutoFit/>
          </a:bodyPr>
          <a:lstStyle/>
          <a:p>
            <a:pPr>
              <a:buFontTx/>
              <a:buChar char="•"/>
            </a:pPr>
            <a:r>
              <a:rPr lang="en-US" sz="2400" dirty="0" smtClean="0"/>
              <a:t>Students must be able to understand and interpret the meaning of statements involving stacked quantifiers</a:t>
            </a:r>
            <a:endParaRPr lang="en-US" sz="2400" dirty="0"/>
          </a:p>
          <a:p>
            <a:pPr>
              <a:buFontTx/>
              <a:buChar char="•"/>
            </a:pPr>
            <a:r>
              <a:rPr lang="en-US" sz="2400" dirty="0" smtClean="0"/>
              <a:t>They must be able to prove a theorem in which they establish the truth of a statement involving stacked quantifiers.</a:t>
            </a:r>
            <a:endParaRPr lang="en-US" sz="2400" dirty="0"/>
          </a:p>
          <a:p>
            <a:pPr>
              <a:buFontTx/>
              <a:buChar char="•"/>
            </a:pPr>
            <a:r>
              <a:rPr lang="en-US" sz="2400" dirty="0" smtClean="0"/>
              <a:t>Students must be able to use a hypothesis that involves stacked quantifiers.</a:t>
            </a:r>
            <a:endParaRPr lang="en-US" sz="2400" dirty="0"/>
          </a:p>
          <a:p>
            <a:pPr>
              <a:buFontTx/>
              <a:buChar char="•"/>
            </a:pPr>
            <a:r>
              <a:rPr lang="en-US" sz="2400" dirty="0" smtClean="0"/>
              <a:t>Students must be able to negate a statement involving stacked quantifiers and then prove it or use it in a theorem. </a:t>
            </a:r>
            <a:endParaRPr lang="en-US" sz="2400" dirty="0"/>
          </a:p>
          <a:p>
            <a:pPr>
              <a:buFontTx/>
              <a:buChar char="•"/>
            </a:pPr>
            <a:endParaRPr lang="en-US" sz="2400" dirty="0"/>
          </a:p>
          <a:p>
            <a:r>
              <a:rPr lang="en-US" sz="2400" b="1" dirty="0"/>
              <a:t>And these are </a:t>
            </a:r>
            <a:r>
              <a:rPr lang="en-US" sz="2400" b="1" dirty="0" smtClean="0"/>
              <a:t>all </a:t>
            </a:r>
            <a:r>
              <a:rPr lang="en-US" sz="2400" b="1" u="sng" dirty="0" smtClean="0"/>
              <a:t>different</a:t>
            </a:r>
            <a:r>
              <a:rPr lang="en-US" sz="2400" b="1" dirty="0" smtClean="0"/>
              <a:t> </a:t>
            </a:r>
            <a:r>
              <a:rPr lang="en-US" sz="2400" b="1" dirty="0"/>
              <a:t>skills that have to be </a:t>
            </a:r>
            <a:r>
              <a:rPr lang="en-US" sz="2400" b="1" dirty="0" smtClean="0"/>
              <a:t>learned!</a:t>
            </a:r>
            <a:endParaRPr lang="en-US" sz="2400" b="1" dirty="0"/>
          </a:p>
        </p:txBody>
      </p:sp>
      <p:sp>
        <p:nvSpPr>
          <p:cNvPr id="5" name="Cloud Callout 4"/>
          <p:cNvSpPr/>
          <p:nvPr/>
        </p:nvSpPr>
        <p:spPr>
          <a:xfrm>
            <a:off x="1143000" y="762000"/>
            <a:ext cx="7315200" cy="2286000"/>
          </a:xfrm>
          <a:prstGeom prst="cloudCallout">
            <a:avLst>
              <a:gd name="adj1" fmla="val -3101"/>
              <a:gd name="adj2" fmla="val 1119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Note: statements that begin with “there exists </a:t>
            </a:r>
            <a:r>
              <a:rPr lang="en-US" sz="2000" dirty="0" smtClean="0">
                <a:sym typeface="Euclid Symbol"/>
              </a:rPr>
              <a:t> &gt; 0 such that for all  . . .” are handled </a:t>
            </a:r>
            <a:r>
              <a:rPr lang="en-US" sz="2000" i="1" dirty="0" smtClean="0">
                <a:sym typeface="Euclid Symbol"/>
              </a:rPr>
              <a:t>differently</a:t>
            </a:r>
            <a:r>
              <a:rPr lang="en-US" sz="2000" dirty="0" smtClean="0">
                <a:sym typeface="Euclid Symbol"/>
              </a:rPr>
              <a:t> than statements that start with </a:t>
            </a:r>
            <a:r>
              <a:rPr lang="en-US" sz="2000" dirty="0" smtClean="0"/>
              <a:t>“for all </a:t>
            </a:r>
            <a:r>
              <a:rPr lang="en-US" sz="2000" dirty="0" smtClean="0">
                <a:sym typeface="Euclid Symbol"/>
              </a:rPr>
              <a:t> &gt; 0, there exists . . .”</a:t>
            </a:r>
            <a:endParaRPr lang="en-US"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chor="t" anchorCtr="0"/>
          <a:lstStyle/>
          <a:p>
            <a:r>
              <a:rPr lang="en-US" dirty="0" smtClean="0"/>
              <a:t>Great Versatility is Required</a:t>
            </a:r>
          </a:p>
        </p:txBody>
      </p:sp>
      <p:sp>
        <p:nvSpPr>
          <p:cNvPr id="37892" name="Text Box 4"/>
          <p:cNvSpPr txBox="1">
            <a:spLocks noChangeArrowheads="1"/>
          </p:cNvSpPr>
          <p:nvPr/>
        </p:nvSpPr>
        <p:spPr bwMode="auto">
          <a:xfrm>
            <a:off x="685800" y="1600200"/>
            <a:ext cx="7620000" cy="4893647"/>
          </a:xfrm>
          <a:prstGeom prst="rect">
            <a:avLst/>
          </a:prstGeom>
          <a:noFill/>
          <a:ln w="9525">
            <a:noFill/>
            <a:miter lim="800000"/>
            <a:headEnd/>
            <a:tailEnd/>
          </a:ln>
        </p:spPr>
        <p:txBody>
          <a:bodyPr wrap="square">
            <a:spAutoFit/>
          </a:bodyPr>
          <a:lstStyle/>
          <a:p>
            <a:pPr>
              <a:buFontTx/>
              <a:buChar char="•"/>
            </a:pPr>
            <a:r>
              <a:rPr lang="en-US" sz="2400" dirty="0" smtClean="0"/>
              <a:t>Students must be able to understand and interpret the meaning of statements involving stacked quantifiers</a:t>
            </a:r>
            <a:endParaRPr lang="en-US" sz="2400" dirty="0"/>
          </a:p>
          <a:p>
            <a:pPr>
              <a:buFontTx/>
              <a:buChar char="•"/>
            </a:pPr>
            <a:r>
              <a:rPr lang="en-US" sz="2400" dirty="0" smtClean="0"/>
              <a:t>They must be able to prove a theorem in which they establish the truth of a statement involving stacked quantifiers.</a:t>
            </a:r>
            <a:endParaRPr lang="en-US" sz="2400" dirty="0"/>
          </a:p>
          <a:p>
            <a:pPr>
              <a:buFontTx/>
              <a:buChar char="•"/>
            </a:pPr>
            <a:r>
              <a:rPr lang="en-US" sz="2400" dirty="0" smtClean="0"/>
              <a:t>Students must be able to use a hypothesis that involves stacked quantifiers.</a:t>
            </a:r>
            <a:endParaRPr lang="en-US" sz="2400" dirty="0"/>
          </a:p>
          <a:p>
            <a:pPr>
              <a:buFontTx/>
              <a:buChar char="•"/>
            </a:pPr>
            <a:r>
              <a:rPr lang="en-US" sz="2400" dirty="0" smtClean="0"/>
              <a:t>Students must be able to negate a statement involving stacked quantifier and then prove it or use it in a theorem. </a:t>
            </a:r>
            <a:endParaRPr lang="en-US" sz="2400" dirty="0"/>
          </a:p>
          <a:p>
            <a:pPr>
              <a:buFontTx/>
              <a:buChar char="•"/>
            </a:pPr>
            <a:endParaRPr lang="en-US" sz="2400" dirty="0"/>
          </a:p>
          <a:p>
            <a:r>
              <a:rPr lang="en-US" sz="2400" b="1" dirty="0"/>
              <a:t>And these are </a:t>
            </a:r>
            <a:r>
              <a:rPr lang="en-US" sz="2400" b="1" dirty="0" smtClean="0"/>
              <a:t>all </a:t>
            </a:r>
            <a:r>
              <a:rPr lang="en-US" sz="2400" b="1" u="sng" dirty="0" smtClean="0"/>
              <a:t>different</a:t>
            </a:r>
            <a:r>
              <a:rPr lang="en-US" sz="2400" b="1" dirty="0" smtClean="0"/>
              <a:t> </a:t>
            </a:r>
            <a:r>
              <a:rPr lang="en-US" sz="2400" b="1" dirty="0"/>
              <a:t>skills that have to be </a:t>
            </a:r>
            <a:r>
              <a:rPr lang="en-US" sz="2400" b="1" dirty="0" smtClean="0"/>
              <a:t>learned!</a:t>
            </a:r>
            <a:endParaRPr lang="en-US" sz="2400" b="1" dirty="0"/>
          </a:p>
        </p:txBody>
      </p:sp>
      <p:sp>
        <p:nvSpPr>
          <p:cNvPr id="6" name="Cloud Callout 5"/>
          <p:cNvSpPr/>
          <p:nvPr/>
        </p:nvSpPr>
        <p:spPr>
          <a:xfrm>
            <a:off x="2057400" y="3429000"/>
            <a:ext cx="6400800" cy="2743200"/>
          </a:xfrm>
          <a:prstGeom prst="cloudCallout">
            <a:avLst>
              <a:gd name="adj1" fmla="val -24184"/>
              <a:gd name="adj2" fmla="val -755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I am not suggesting that we categorize all these things for our students, but if we aren’t </a:t>
            </a:r>
            <a:r>
              <a:rPr lang="en-US" sz="2000" u="sng" dirty="0" smtClean="0"/>
              <a:t>aware</a:t>
            </a:r>
            <a:r>
              <a:rPr lang="en-US" sz="2000" dirty="0" smtClean="0"/>
              <a:t> of the differences, we can’t foresee the myriad ways in which  our students can get in trouble.</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dirty="0" smtClean="0"/>
              <a:t>Some standard problems</a:t>
            </a:r>
            <a:endParaRPr lang="en-US" dirty="0"/>
          </a:p>
        </p:txBody>
      </p:sp>
      <p:pic>
        <p:nvPicPr>
          <p:cNvPr id="5" name="Picture 2" descr="C:\Program Files\Microsoft Office\MEDIA\CAGCAT10\j0301252.wmf"/>
          <p:cNvPicPr>
            <a:picLocks noChangeAspect="1" noChangeArrowheads="1"/>
          </p:cNvPicPr>
          <p:nvPr/>
        </p:nvPicPr>
        <p:blipFill>
          <a:blip r:embed="rId2" cstate="print"/>
          <a:srcRect/>
          <a:stretch>
            <a:fillRect/>
          </a:stretch>
        </p:blipFill>
        <p:spPr bwMode="auto">
          <a:xfrm>
            <a:off x="6553200" y="381000"/>
            <a:ext cx="1829714" cy="1565453"/>
          </a:xfrm>
          <a:prstGeom prst="rect">
            <a:avLst/>
          </a:prstGeom>
          <a:noFill/>
        </p:spPr>
      </p:pic>
      <p:sp>
        <p:nvSpPr>
          <p:cNvPr id="6" name="Rounded Rectangular Callout 5"/>
          <p:cNvSpPr/>
          <p:nvPr/>
        </p:nvSpPr>
        <p:spPr>
          <a:xfrm>
            <a:off x="1524000" y="3048000"/>
            <a:ext cx="6019800" cy="1600200"/>
          </a:xfrm>
          <a:prstGeom prst="wedgeRoundRectCallout">
            <a:avLst>
              <a:gd name="adj1" fmla="val 44290"/>
              <a:gd name="adj2" fmla="val -15848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Fourth Activity!</a:t>
            </a:r>
            <a:endParaRPr lang="en-US" sz="6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normAutofit/>
          </a:bodyPr>
          <a:lstStyle/>
          <a:p>
            <a:r>
              <a:rPr lang="en-US" sz="4800" dirty="0" smtClean="0"/>
              <a:t>“</a:t>
            </a:r>
            <a:r>
              <a:rPr lang="en-US" sz="4800" dirty="0" err="1" smtClean="0"/>
              <a:t>Epsilonics</a:t>
            </a:r>
            <a:r>
              <a:rPr lang="en-US" sz="4800" dirty="0" smtClean="0"/>
              <a:t>”</a:t>
            </a:r>
            <a:endParaRPr lang="en-US" sz="4800" dirty="0"/>
          </a:p>
        </p:txBody>
      </p:sp>
      <p:sp>
        <p:nvSpPr>
          <p:cNvPr id="3" name="Content Placeholder 2"/>
          <p:cNvSpPr>
            <a:spLocks noGrp="1"/>
          </p:cNvSpPr>
          <p:nvPr>
            <p:ph idx="1"/>
          </p:nvPr>
        </p:nvSpPr>
        <p:spPr>
          <a:xfrm>
            <a:off x="457200" y="1935480"/>
            <a:ext cx="8229600" cy="502920"/>
          </a:xfrm>
        </p:spPr>
        <p:txBody>
          <a:bodyPr/>
          <a:lstStyle/>
          <a:p>
            <a:pPr>
              <a:buNone/>
            </a:pPr>
            <a:r>
              <a:rPr lang="en-US" dirty="0" smtClean="0"/>
              <a:t>“Organizing principle” for final proof</a:t>
            </a:r>
            <a:endParaRPr lang="en-US" dirty="0"/>
          </a:p>
        </p:txBody>
      </p:sp>
      <p:pic>
        <p:nvPicPr>
          <p:cNvPr id="16" name="Picture 5"/>
          <p:cNvPicPr>
            <a:picLocks noChangeArrowheads="1"/>
          </p:cNvPicPr>
          <p:nvPr/>
        </p:nvPicPr>
        <p:blipFill>
          <a:blip r:embed="rId3" cstate="print"/>
          <a:srcRect/>
          <a:stretch>
            <a:fillRect/>
          </a:stretch>
        </p:blipFill>
        <p:spPr bwMode="auto">
          <a:xfrm>
            <a:off x="4953000" y="4648200"/>
            <a:ext cx="1325880" cy="1828800"/>
          </a:xfrm>
          <a:prstGeom prst="rect">
            <a:avLst/>
          </a:prstGeom>
          <a:noFill/>
          <a:ln w="9525">
            <a:noFill/>
            <a:miter lim="800000"/>
            <a:headEnd/>
            <a:tailEnd/>
          </a:ln>
          <a:effectLst/>
        </p:spPr>
      </p:pic>
      <p:pic>
        <p:nvPicPr>
          <p:cNvPr id="19" name="Picture 4"/>
          <p:cNvPicPr>
            <a:picLocks noChangeArrowheads="1"/>
          </p:cNvPicPr>
          <p:nvPr/>
        </p:nvPicPr>
        <p:blipFill>
          <a:blip r:embed="rId4" cstate="print"/>
          <a:srcRect l="8362" r="13589" b="12533"/>
          <a:stretch>
            <a:fillRect/>
          </a:stretch>
        </p:blipFill>
        <p:spPr bwMode="auto">
          <a:xfrm>
            <a:off x="2666999" y="4648200"/>
            <a:ext cx="1325880" cy="1828800"/>
          </a:xfrm>
          <a:prstGeom prst="rect">
            <a:avLst/>
          </a:prstGeom>
          <a:noFill/>
          <a:ln w="50800" cmpd="thickThin">
            <a:solidFill>
              <a:schemeClr val="tx1"/>
            </a:solidFill>
            <a:miter lim="800000"/>
            <a:headEnd/>
            <a:tailEnd/>
          </a:ln>
          <a:effectLst/>
        </p:spPr>
      </p:pic>
      <p:sp>
        <p:nvSpPr>
          <p:cNvPr id="17" name="TextBox 16"/>
          <p:cNvSpPr txBox="1"/>
          <p:nvPr/>
        </p:nvSpPr>
        <p:spPr>
          <a:xfrm>
            <a:off x="3174380" y="6019800"/>
            <a:ext cx="2590800" cy="461665"/>
          </a:xfrm>
          <a:prstGeom prst="rect">
            <a:avLst/>
          </a:prstGeom>
          <a:solidFill>
            <a:schemeClr val="accent1"/>
          </a:solidFill>
        </p:spPr>
        <p:txBody>
          <a:bodyPr wrap="square" rtlCol="0">
            <a:spAutoFit/>
          </a:bodyPr>
          <a:lstStyle/>
          <a:p>
            <a:r>
              <a:rPr lang="en-US" sz="2400" dirty="0" smtClean="0">
                <a:solidFill>
                  <a:schemeClr val="bg2"/>
                </a:solidFill>
              </a:rPr>
              <a:t>Spare and stylized</a:t>
            </a:r>
            <a:endParaRPr lang="en-US" sz="2400" dirty="0">
              <a:solidFill>
                <a:schemeClr val="bg2"/>
              </a:solidFill>
            </a:endParaRPr>
          </a:p>
        </p:txBody>
      </p:sp>
      <p:grpSp>
        <p:nvGrpSpPr>
          <p:cNvPr id="5" name="Group 13"/>
          <p:cNvGrpSpPr/>
          <p:nvPr/>
        </p:nvGrpSpPr>
        <p:grpSpPr>
          <a:xfrm>
            <a:off x="381000" y="2497811"/>
            <a:ext cx="8381999" cy="1563430"/>
            <a:chOff x="381000" y="2497811"/>
            <a:chExt cx="8381999" cy="1563430"/>
          </a:xfrm>
        </p:grpSpPr>
        <p:sp>
          <p:nvSpPr>
            <p:cNvPr id="20" name="TextBox 19"/>
            <p:cNvSpPr txBox="1"/>
            <p:nvPr/>
          </p:nvSpPr>
          <p:spPr>
            <a:xfrm>
              <a:off x="381000" y="2510725"/>
              <a:ext cx="8381999" cy="1384995"/>
            </a:xfrm>
            <a:prstGeom prst="rect">
              <a:avLst/>
            </a:prstGeom>
            <a:noFill/>
          </p:spPr>
          <p:txBody>
            <a:bodyPr wrap="square" rtlCol="0">
              <a:spAutoFit/>
            </a:bodyPr>
            <a:lstStyle/>
            <a:p>
              <a:pPr>
                <a:lnSpc>
                  <a:spcPct val="150000"/>
                </a:lnSpc>
              </a:pPr>
              <a:r>
                <a:rPr lang="en-US" sz="2400" dirty="0" smtClean="0">
                  <a:latin typeface="Times New Roman" pitchFamily="18" charset="0"/>
                  <a:cs typeface="Times New Roman" pitchFamily="18" charset="0"/>
                </a:rPr>
                <a:t>                               if  </a:t>
              </a:r>
              <a:r>
                <a:rPr lang="en-US" sz="2800" dirty="0" smtClean="0">
                  <a:latin typeface="Times New Roman" pitchFamily="18" charset="0"/>
                  <a:cs typeface="Times New Roman" pitchFamily="18" charset="0"/>
                </a:rPr>
                <a:t>for every </a:t>
              </a:r>
              <a:r>
                <a:rPr lang="en-US" sz="2800" dirty="0" smtClean="0">
                  <a:latin typeface="Times New Roman" pitchFamily="18" charset="0"/>
                  <a:cs typeface="Times New Roman" pitchFamily="18" charset="0"/>
                  <a:sym typeface="Euclid Symbol"/>
                </a:rPr>
                <a:t> &gt; 0,   there exists  &gt; 0 such that </a:t>
              </a:r>
              <a:r>
                <a:rPr lang="en-US" sz="2800" dirty="0" smtClean="0">
                  <a:latin typeface="Times New Roman" pitchFamily="18" charset="0"/>
                  <a:cs typeface="Times New Roman" pitchFamily="18" charset="0"/>
                  <a:sym typeface="Symbol" pitchFamily="18" charset="2"/>
                </a:rPr>
                <a:t>if                     , then                        </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graphicFrame>
          <p:nvGraphicFramePr>
            <p:cNvPr id="21" name="Object 1"/>
            <p:cNvGraphicFramePr>
              <a:graphicFrameLocks noChangeAspect="1"/>
            </p:cNvGraphicFramePr>
            <p:nvPr/>
          </p:nvGraphicFramePr>
          <p:xfrm>
            <a:off x="625098" y="2497811"/>
            <a:ext cx="1938338" cy="876300"/>
          </p:xfrm>
          <a:graphic>
            <a:graphicData uri="http://schemas.openxmlformats.org/presentationml/2006/ole">
              <mc:AlternateContent xmlns:mc="http://schemas.openxmlformats.org/markup-compatibility/2006">
                <mc:Choice xmlns:v="urn:schemas-microsoft-com:vml" Requires="v">
                  <p:oleObj spid="_x0000_s45130" name="Equation" r:id="rId5" imgW="927000" imgH="419040" progId="Equation.DSMT4">
                    <p:embed/>
                  </p:oleObj>
                </mc:Choice>
                <mc:Fallback>
                  <p:oleObj name="Equation" r:id="rId5" imgW="927000" imgH="419040" progId="Equation.DSMT4">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5098" y="2497811"/>
                          <a:ext cx="1938338"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 name="Object 2"/>
            <p:cNvGraphicFramePr>
              <a:graphicFrameLocks noChangeAspect="1"/>
            </p:cNvGraphicFramePr>
            <p:nvPr/>
          </p:nvGraphicFramePr>
          <p:xfrm>
            <a:off x="2081368" y="3322599"/>
            <a:ext cx="1809750" cy="547688"/>
          </p:xfrm>
          <a:graphic>
            <a:graphicData uri="http://schemas.openxmlformats.org/presentationml/2006/ole">
              <mc:AlternateContent xmlns:mc="http://schemas.openxmlformats.org/markup-compatibility/2006">
                <mc:Choice xmlns:v="urn:schemas-microsoft-com:vml" Requires="v">
                  <p:oleObj spid="_x0000_s45131" name="Equation" r:id="rId7" imgW="838080" imgH="253800" progId="Equation.DSMT4">
                    <p:embed/>
                  </p:oleObj>
                </mc:Choice>
                <mc:Fallback>
                  <p:oleObj name="Equation" r:id="rId7" imgW="838080" imgH="253800" progId="Equation.DSMT4">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81368" y="3322599"/>
                          <a:ext cx="1809750"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3" name="Object 3"/>
            <p:cNvGraphicFramePr>
              <a:graphicFrameLocks noChangeAspect="1"/>
            </p:cNvGraphicFramePr>
            <p:nvPr/>
          </p:nvGraphicFramePr>
          <p:xfrm>
            <a:off x="4849951" y="3183353"/>
            <a:ext cx="1755775" cy="877888"/>
          </p:xfrm>
          <a:graphic>
            <a:graphicData uri="http://schemas.openxmlformats.org/presentationml/2006/ole">
              <mc:AlternateContent xmlns:mc="http://schemas.openxmlformats.org/markup-compatibility/2006">
                <mc:Choice xmlns:v="urn:schemas-microsoft-com:vml" Requires="v">
                  <p:oleObj spid="_x0000_s45132" name="Equation" r:id="rId9" imgW="965160" imgH="482400" progId="Equation.DSMT4">
                    <p:embed/>
                  </p:oleObj>
                </mc:Choice>
                <mc:Fallback>
                  <p:oleObj name="Equation" r:id="rId9" imgW="965160" imgH="482400" progId="Equation.DSMT4">
                    <p:embed/>
                    <p:pic>
                      <p:nvPicPr>
                        <p:cNvPr id="0"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49951" y="3183353"/>
                          <a:ext cx="17557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24" name="Rectangle 23"/>
          <p:cNvSpPr/>
          <p:nvPr/>
        </p:nvSpPr>
        <p:spPr>
          <a:xfrm>
            <a:off x="3093204" y="2681207"/>
            <a:ext cx="2286000" cy="4494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5479942" y="2665708"/>
            <a:ext cx="2717369" cy="4804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038600" y="3174569"/>
            <a:ext cx="2629830" cy="9479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828799" y="3298556"/>
            <a:ext cx="2057401" cy="5140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itle 1"/>
          <p:cNvSpPr txBox="1">
            <a:spLocks/>
          </p:cNvSpPr>
          <p:nvPr/>
        </p:nvSpPr>
        <p:spPr>
          <a:xfrm>
            <a:off x="420030" y="700371"/>
            <a:ext cx="8229600" cy="1143000"/>
          </a:xfrm>
          <a:prstGeom prst="rect">
            <a:avLst/>
          </a:prstGeom>
        </p:spPr>
        <p:txBody>
          <a:bodyPr vert="horz" lIns="0" rIns="0" bIns="0" anchor="t"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5000" dirty="0" smtClean="0">
                <a:solidFill>
                  <a:schemeClr val="bg2"/>
                </a:solidFill>
                <a:effectLst>
                  <a:outerShdw blurRad="38100" dist="38100" dir="2700000" algn="tl">
                    <a:srgbClr val="000000">
                      <a:alpha val="43137"/>
                    </a:srgbClr>
                  </a:outerShdw>
                </a:effectLst>
                <a:latin typeface="+mj-lt"/>
                <a:ea typeface="+mj-ea"/>
                <a:cs typeface="+mj-cs"/>
              </a:rPr>
              <a:t>                       </a:t>
            </a:r>
            <a:r>
              <a:rPr kumimoji="0" lang="en-US" sz="4800" b="0" i="0" u="none" strike="noStrike" kern="1200" cap="none" spc="0" normalizeH="0" baseline="0" noProof="0" dirty="0" smtClean="0">
                <a:ln>
                  <a:noFill/>
                </a:ln>
                <a:solidFill>
                  <a:schemeClr val="tx2"/>
                </a:solidFill>
                <a:effectLst/>
                <a:uLnTx/>
                <a:uFillTx/>
                <a:latin typeface="+mj-lt"/>
                <a:ea typeface="+mj-ea"/>
                <a:cs typeface="+mj-cs"/>
              </a:rPr>
              <a:t>=   Kabuki dance</a:t>
            </a:r>
            <a:endParaRPr kumimoji="0" lang="en-US" sz="48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381000" y="2497811"/>
            <a:ext cx="8381999" cy="1552279"/>
            <a:chOff x="381000" y="2497811"/>
            <a:chExt cx="8381999" cy="1552279"/>
          </a:xfrm>
        </p:grpSpPr>
        <p:sp>
          <p:nvSpPr>
            <p:cNvPr id="4" name="TextBox 3"/>
            <p:cNvSpPr txBox="1"/>
            <p:nvPr/>
          </p:nvSpPr>
          <p:spPr>
            <a:xfrm>
              <a:off x="381000" y="2510725"/>
              <a:ext cx="8381999" cy="1384995"/>
            </a:xfrm>
            <a:prstGeom prst="rect">
              <a:avLst/>
            </a:prstGeom>
            <a:noFill/>
          </p:spPr>
          <p:txBody>
            <a:bodyPr wrap="square" rtlCol="0">
              <a:spAutoFit/>
            </a:bodyPr>
            <a:lstStyle/>
            <a:p>
              <a:pPr>
                <a:lnSpc>
                  <a:spcPct val="150000"/>
                </a:lnSpc>
              </a:pPr>
              <a:r>
                <a:rPr lang="en-US" sz="2400" dirty="0" smtClean="0">
                  <a:latin typeface="Times New Roman" pitchFamily="18" charset="0"/>
                  <a:cs typeface="Times New Roman" pitchFamily="18" charset="0"/>
                </a:rPr>
                <a:t>                               if  </a:t>
              </a:r>
              <a:r>
                <a:rPr lang="en-US" sz="2800" dirty="0" smtClean="0">
                  <a:latin typeface="Times New Roman" pitchFamily="18" charset="0"/>
                  <a:cs typeface="Times New Roman" pitchFamily="18" charset="0"/>
                </a:rPr>
                <a:t>for every </a:t>
              </a:r>
              <a:r>
                <a:rPr lang="en-US" sz="2800" dirty="0" smtClean="0">
                  <a:latin typeface="Times New Roman" pitchFamily="18" charset="0"/>
                  <a:cs typeface="Times New Roman" pitchFamily="18" charset="0"/>
                  <a:sym typeface="Euclid Symbol"/>
                </a:rPr>
                <a:t> &gt; 0,   there exists  &gt; 0 such that </a:t>
              </a:r>
              <a:r>
                <a:rPr lang="en-US" sz="2800" dirty="0" smtClean="0">
                  <a:latin typeface="Times New Roman" pitchFamily="18" charset="0"/>
                  <a:cs typeface="Times New Roman" pitchFamily="18" charset="0"/>
                  <a:sym typeface="Symbol" pitchFamily="18" charset="2"/>
                </a:rPr>
                <a:t>if                  , then                        </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graphicFrame>
          <p:nvGraphicFramePr>
            <p:cNvPr id="35841" name="Object 1"/>
            <p:cNvGraphicFramePr>
              <a:graphicFrameLocks noChangeAspect="1"/>
            </p:cNvGraphicFramePr>
            <p:nvPr/>
          </p:nvGraphicFramePr>
          <p:xfrm>
            <a:off x="625098" y="2497811"/>
            <a:ext cx="1938338" cy="876300"/>
          </p:xfrm>
          <a:graphic>
            <a:graphicData uri="http://schemas.openxmlformats.org/presentationml/2006/ole">
              <mc:AlternateContent xmlns:mc="http://schemas.openxmlformats.org/markup-compatibility/2006">
                <mc:Choice xmlns:v="urn:schemas-microsoft-com:vml" Requires="v">
                  <p:oleObj spid="_x0000_s35913" name="Equation" r:id="rId3" imgW="927000" imgH="419040" progId="Equation.DSMT4">
                    <p:embed/>
                  </p:oleObj>
                </mc:Choice>
                <mc:Fallback>
                  <p:oleObj name="Equation" r:id="rId3" imgW="927000" imgH="41904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5098" y="2497811"/>
                          <a:ext cx="1938338"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5842" name="Object 2"/>
            <p:cNvGraphicFramePr>
              <a:graphicFrameLocks noChangeAspect="1"/>
            </p:cNvGraphicFramePr>
            <p:nvPr/>
          </p:nvGraphicFramePr>
          <p:xfrm>
            <a:off x="2283417" y="3332997"/>
            <a:ext cx="1316038" cy="547688"/>
          </p:xfrm>
          <a:graphic>
            <a:graphicData uri="http://schemas.openxmlformats.org/presentationml/2006/ole">
              <mc:AlternateContent xmlns:mc="http://schemas.openxmlformats.org/markup-compatibility/2006">
                <mc:Choice xmlns:v="urn:schemas-microsoft-com:vml" Requires="v">
                  <p:oleObj spid="_x0000_s35914" name="Equation" r:id="rId5" imgW="609480" imgH="253800" progId="Equation.DSMT4">
                    <p:embed/>
                  </p:oleObj>
                </mc:Choice>
                <mc:Fallback>
                  <p:oleObj name="Equation" r:id="rId5" imgW="609480" imgH="253800" progId="Equation.DSMT4">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3417" y="3332997"/>
                          <a:ext cx="1316038"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5843" name="Object 3"/>
            <p:cNvGraphicFramePr>
              <a:graphicFrameLocks noChangeAspect="1"/>
            </p:cNvGraphicFramePr>
            <p:nvPr/>
          </p:nvGraphicFramePr>
          <p:xfrm>
            <a:off x="4693834" y="3172202"/>
            <a:ext cx="1755775" cy="877888"/>
          </p:xfrm>
          <a:graphic>
            <a:graphicData uri="http://schemas.openxmlformats.org/presentationml/2006/ole">
              <mc:AlternateContent xmlns:mc="http://schemas.openxmlformats.org/markup-compatibility/2006">
                <mc:Choice xmlns:v="urn:schemas-microsoft-com:vml" Requires="v">
                  <p:oleObj spid="_x0000_s35915" name="Equation" r:id="rId7" imgW="965160" imgH="482400" progId="Equation.DSMT4">
                    <p:embed/>
                  </p:oleObj>
                </mc:Choice>
                <mc:Fallback>
                  <p:oleObj name="Equation" r:id="rId7" imgW="965160" imgH="482400" progId="Equation.DSMT4">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93834" y="3172202"/>
                          <a:ext cx="17557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9" name="TextBox 8"/>
          <p:cNvSpPr txBox="1"/>
          <p:nvPr/>
        </p:nvSpPr>
        <p:spPr>
          <a:xfrm>
            <a:off x="381000" y="4338232"/>
            <a:ext cx="8305800" cy="2308324"/>
          </a:xfrm>
          <a:prstGeom prst="rect">
            <a:avLst/>
          </a:prstGeom>
          <a:noFill/>
        </p:spPr>
        <p:txBody>
          <a:bodyPr wrap="square" rtlCol="0">
            <a:spAutoFit/>
          </a:bodyPr>
          <a:lstStyle/>
          <a:p>
            <a:pPr>
              <a:buFont typeface="Courier New" pitchFamily="49" charset="0"/>
              <a:buChar char="o"/>
            </a:pPr>
            <a:r>
              <a:rPr lang="en-US" sz="2400" dirty="0" smtClean="0"/>
              <a:t>  </a:t>
            </a:r>
            <a:r>
              <a:rPr lang="en-US" sz="2400" b="1" dirty="0" smtClean="0"/>
              <a:t>Existence theorems</a:t>
            </a:r>
          </a:p>
          <a:p>
            <a:pPr lvl="1">
              <a:buFont typeface="Wingdings" pitchFamily="2" charset="2"/>
              <a:buChar char="§"/>
            </a:pPr>
            <a:r>
              <a:rPr lang="en-US" sz="2400" dirty="0" smtClean="0"/>
              <a:t>Start the proof by thinking about what you want to 	prove rather than what you are assuming.</a:t>
            </a:r>
          </a:p>
          <a:p>
            <a:pPr lvl="1">
              <a:buFont typeface="Wingdings" pitchFamily="2" charset="2"/>
              <a:buChar char="§"/>
            </a:pPr>
            <a:r>
              <a:rPr lang="en-US" sz="2400" dirty="0" smtClean="0"/>
              <a:t>You rig the game so you are guaranteed to win.</a:t>
            </a:r>
          </a:p>
          <a:p>
            <a:pPr>
              <a:buFont typeface="Courier New" pitchFamily="49" charset="0"/>
              <a:buChar char="o"/>
            </a:pPr>
            <a:r>
              <a:rPr lang="en-US" sz="2400" dirty="0" smtClean="0"/>
              <a:t>  The desired conclusion is the “</a:t>
            </a:r>
            <a:r>
              <a:rPr lang="en-US" sz="2400" b="1" dirty="0" smtClean="0"/>
              <a:t>organizing principle</a:t>
            </a:r>
            <a:r>
              <a:rPr lang="en-US" sz="2400" dirty="0" smtClean="0"/>
              <a:t>” for the write-up.  </a:t>
            </a:r>
            <a:endParaRPr lang="en-US" sz="2400" dirty="0"/>
          </a:p>
        </p:txBody>
      </p:sp>
      <p:sp>
        <p:nvSpPr>
          <p:cNvPr id="2" name="Title 1"/>
          <p:cNvSpPr>
            <a:spLocks noGrp="1"/>
          </p:cNvSpPr>
          <p:nvPr>
            <p:ph type="title"/>
          </p:nvPr>
        </p:nvSpPr>
        <p:spPr/>
        <p:txBody>
          <a:bodyPr anchor="t" anchorCtr="0">
            <a:normAutofit/>
          </a:bodyPr>
          <a:lstStyle/>
          <a:p>
            <a:r>
              <a:rPr lang="en-US" dirty="0" smtClean="0"/>
              <a:t>“</a:t>
            </a:r>
            <a:r>
              <a:rPr lang="en-US" dirty="0" err="1" smtClean="0"/>
              <a:t>Epsilonics</a:t>
            </a:r>
            <a:r>
              <a:rPr lang="en-US" dirty="0" smtClean="0"/>
              <a:t>”---</a:t>
            </a:r>
            <a:r>
              <a:rPr lang="en-US" sz="3600" dirty="0" smtClean="0"/>
              <a:t>Some general principles</a:t>
            </a:r>
            <a:endParaRPr lang="en-US" sz="3600" dirty="0"/>
          </a:p>
        </p:txBody>
      </p:sp>
      <p:sp>
        <p:nvSpPr>
          <p:cNvPr id="3" name="Content Placeholder 2"/>
          <p:cNvSpPr>
            <a:spLocks noGrp="1"/>
          </p:cNvSpPr>
          <p:nvPr>
            <p:ph idx="1"/>
          </p:nvPr>
        </p:nvSpPr>
        <p:spPr>
          <a:xfrm>
            <a:off x="457200" y="1935480"/>
            <a:ext cx="8229600" cy="502920"/>
          </a:xfrm>
        </p:spPr>
        <p:txBody>
          <a:bodyPr/>
          <a:lstStyle/>
          <a:p>
            <a:r>
              <a:rPr lang="en-US" dirty="0" smtClean="0"/>
              <a:t>“Organizing principle” for proof</a:t>
            </a:r>
            <a:endParaRPr lang="en-US" dirty="0"/>
          </a:p>
        </p:txBody>
      </p:sp>
      <p:sp>
        <p:nvSpPr>
          <p:cNvPr id="5" name="Rectangle 4"/>
          <p:cNvSpPr/>
          <p:nvPr/>
        </p:nvSpPr>
        <p:spPr>
          <a:xfrm>
            <a:off x="3093204" y="2681207"/>
            <a:ext cx="2286000" cy="4494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479942" y="2665708"/>
            <a:ext cx="2717369" cy="4804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781587" y="3174569"/>
            <a:ext cx="2727702" cy="9479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828799" y="3298556"/>
            <a:ext cx="1782305" cy="5140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6527370" y="1521417"/>
            <a:ext cx="381000" cy="990600"/>
          </a:xfrm>
          <a:prstGeom prst="down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381000" y="2497811"/>
            <a:ext cx="8381999" cy="1552279"/>
            <a:chOff x="381000" y="2497811"/>
            <a:chExt cx="8381999" cy="1552279"/>
          </a:xfrm>
        </p:grpSpPr>
        <p:sp>
          <p:nvSpPr>
            <p:cNvPr id="4" name="TextBox 3"/>
            <p:cNvSpPr txBox="1"/>
            <p:nvPr/>
          </p:nvSpPr>
          <p:spPr>
            <a:xfrm>
              <a:off x="381000" y="2510725"/>
              <a:ext cx="8381999" cy="1384995"/>
            </a:xfrm>
            <a:prstGeom prst="rect">
              <a:avLst/>
            </a:prstGeom>
            <a:noFill/>
          </p:spPr>
          <p:txBody>
            <a:bodyPr wrap="square" rtlCol="0">
              <a:spAutoFit/>
            </a:bodyPr>
            <a:lstStyle/>
            <a:p>
              <a:pPr>
                <a:lnSpc>
                  <a:spcPct val="150000"/>
                </a:lnSpc>
              </a:pPr>
              <a:r>
                <a:rPr lang="en-US" sz="2400" dirty="0" smtClean="0">
                  <a:latin typeface="Times New Roman" pitchFamily="18" charset="0"/>
                  <a:cs typeface="Times New Roman" pitchFamily="18" charset="0"/>
                </a:rPr>
                <a:t>                               if  </a:t>
              </a:r>
              <a:r>
                <a:rPr lang="en-US" sz="2800" dirty="0" smtClean="0">
                  <a:latin typeface="Times New Roman" pitchFamily="18" charset="0"/>
                  <a:cs typeface="Times New Roman" pitchFamily="18" charset="0"/>
                </a:rPr>
                <a:t>for every </a:t>
              </a:r>
              <a:r>
                <a:rPr lang="en-US" sz="2800" dirty="0" smtClean="0">
                  <a:latin typeface="Times New Roman" pitchFamily="18" charset="0"/>
                  <a:cs typeface="Times New Roman" pitchFamily="18" charset="0"/>
                  <a:sym typeface="Euclid Symbol"/>
                </a:rPr>
                <a:t> &gt; 0,   there exists  &gt; 0 such that </a:t>
              </a:r>
              <a:r>
                <a:rPr lang="en-US" sz="2800" dirty="0" smtClean="0">
                  <a:latin typeface="Times New Roman" pitchFamily="18" charset="0"/>
                  <a:cs typeface="Times New Roman" pitchFamily="18" charset="0"/>
                  <a:sym typeface="Symbol" pitchFamily="18" charset="2"/>
                </a:rPr>
                <a:t>if                  , then                        </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graphicFrame>
          <p:nvGraphicFramePr>
            <p:cNvPr id="35841" name="Object 1"/>
            <p:cNvGraphicFramePr>
              <a:graphicFrameLocks noChangeAspect="1"/>
            </p:cNvGraphicFramePr>
            <p:nvPr/>
          </p:nvGraphicFramePr>
          <p:xfrm>
            <a:off x="625098" y="2497811"/>
            <a:ext cx="1938338" cy="876300"/>
          </p:xfrm>
          <a:graphic>
            <a:graphicData uri="http://schemas.openxmlformats.org/presentationml/2006/ole">
              <mc:AlternateContent xmlns:mc="http://schemas.openxmlformats.org/markup-compatibility/2006">
                <mc:Choice xmlns:v="urn:schemas-microsoft-com:vml" Requires="v">
                  <p:oleObj spid="_x0000_s49154" name="Equation" r:id="rId3" imgW="927000" imgH="419040" progId="Equation.DSMT4">
                    <p:embed/>
                  </p:oleObj>
                </mc:Choice>
                <mc:Fallback>
                  <p:oleObj name="Equation" r:id="rId3" imgW="927000" imgH="4190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5098" y="2497811"/>
                          <a:ext cx="1938338"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5842" name="Object 2"/>
            <p:cNvGraphicFramePr>
              <a:graphicFrameLocks noChangeAspect="1"/>
            </p:cNvGraphicFramePr>
            <p:nvPr/>
          </p:nvGraphicFramePr>
          <p:xfrm>
            <a:off x="2283417" y="3332997"/>
            <a:ext cx="1316038" cy="547688"/>
          </p:xfrm>
          <a:graphic>
            <a:graphicData uri="http://schemas.openxmlformats.org/presentationml/2006/ole">
              <mc:AlternateContent xmlns:mc="http://schemas.openxmlformats.org/markup-compatibility/2006">
                <mc:Choice xmlns:v="urn:schemas-microsoft-com:vml" Requires="v">
                  <p:oleObj spid="_x0000_s49155" name="Equation" r:id="rId5" imgW="609480" imgH="253800" progId="Equation.DSMT4">
                    <p:embed/>
                  </p:oleObj>
                </mc:Choice>
                <mc:Fallback>
                  <p:oleObj name="Equation" r:id="rId5" imgW="609480" imgH="2538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3417" y="3332997"/>
                          <a:ext cx="1316038"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5843" name="Object 3"/>
            <p:cNvGraphicFramePr>
              <a:graphicFrameLocks noChangeAspect="1"/>
            </p:cNvGraphicFramePr>
            <p:nvPr/>
          </p:nvGraphicFramePr>
          <p:xfrm>
            <a:off x="4693834" y="3172202"/>
            <a:ext cx="1755775" cy="877888"/>
          </p:xfrm>
          <a:graphic>
            <a:graphicData uri="http://schemas.openxmlformats.org/presentationml/2006/ole">
              <mc:AlternateContent xmlns:mc="http://schemas.openxmlformats.org/markup-compatibility/2006">
                <mc:Choice xmlns:v="urn:schemas-microsoft-com:vml" Requires="v">
                  <p:oleObj spid="_x0000_s49156" name="Equation" r:id="rId7" imgW="965160" imgH="482400" progId="Equation.DSMT4">
                    <p:embed/>
                  </p:oleObj>
                </mc:Choice>
                <mc:Fallback>
                  <p:oleObj name="Equation" r:id="rId7" imgW="965160" imgH="4824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93834" y="3172202"/>
                          <a:ext cx="17557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9" name="TextBox 8"/>
          <p:cNvSpPr txBox="1"/>
          <p:nvPr/>
        </p:nvSpPr>
        <p:spPr>
          <a:xfrm>
            <a:off x="381000" y="4338232"/>
            <a:ext cx="8305800" cy="2308324"/>
          </a:xfrm>
          <a:prstGeom prst="rect">
            <a:avLst/>
          </a:prstGeom>
          <a:noFill/>
        </p:spPr>
        <p:txBody>
          <a:bodyPr wrap="square" rtlCol="0">
            <a:spAutoFit/>
          </a:bodyPr>
          <a:lstStyle/>
          <a:p>
            <a:pPr>
              <a:buFont typeface="Courier New" pitchFamily="49" charset="0"/>
              <a:buChar char="o"/>
            </a:pPr>
            <a:r>
              <a:rPr lang="en-US" sz="2400" dirty="0" smtClean="0"/>
              <a:t>  </a:t>
            </a:r>
            <a:r>
              <a:rPr lang="en-US" sz="2400" b="1" dirty="0" smtClean="0"/>
              <a:t>Existence theorems</a:t>
            </a:r>
          </a:p>
          <a:p>
            <a:pPr lvl="1">
              <a:buFont typeface="Wingdings" pitchFamily="2" charset="2"/>
              <a:buChar char="§"/>
            </a:pPr>
            <a:r>
              <a:rPr lang="en-US" sz="2400" dirty="0" smtClean="0"/>
              <a:t>Start the proof by thinking about what you want to 	prove rather than what you are assuming.</a:t>
            </a:r>
          </a:p>
          <a:p>
            <a:pPr lvl="1">
              <a:buFont typeface="Wingdings" pitchFamily="2" charset="2"/>
              <a:buChar char="§"/>
            </a:pPr>
            <a:r>
              <a:rPr lang="en-US" sz="2400" dirty="0" smtClean="0"/>
              <a:t>You rig the game so you are guaranteed to win.</a:t>
            </a:r>
          </a:p>
          <a:p>
            <a:pPr>
              <a:buFont typeface="Courier New" pitchFamily="49" charset="0"/>
              <a:buChar char="o"/>
            </a:pPr>
            <a:r>
              <a:rPr lang="en-US" sz="2400" dirty="0" smtClean="0"/>
              <a:t>  The desired conclusion is the “</a:t>
            </a:r>
            <a:r>
              <a:rPr lang="en-US" sz="2400" b="1" dirty="0" smtClean="0"/>
              <a:t>organizing principle</a:t>
            </a:r>
            <a:r>
              <a:rPr lang="en-US" sz="2400" dirty="0" smtClean="0"/>
              <a:t>” for the write-up.  </a:t>
            </a:r>
            <a:endParaRPr lang="en-US" sz="2400" dirty="0"/>
          </a:p>
        </p:txBody>
      </p:sp>
      <p:sp>
        <p:nvSpPr>
          <p:cNvPr id="2" name="Title 1"/>
          <p:cNvSpPr>
            <a:spLocks noGrp="1"/>
          </p:cNvSpPr>
          <p:nvPr>
            <p:ph type="title"/>
          </p:nvPr>
        </p:nvSpPr>
        <p:spPr/>
        <p:txBody>
          <a:bodyPr anchor="t" anchorCtr="0">
            <a:normAutofit/>
          </a:bodyPr>
          <a:lstStyle/>
          <a:p>
            <a:r>
              <a:rPr lang="en-US" dirty="0" smtClean="0"/>
              <a:t>“</a:t>
            </a:r>
            <a:r>
              <a:rPr lang="en-US" dirty="0" err="1" smtClean="0"/>
              <a:t>Epsilonics</a:t>
            </a:r>
            <a:r>
              <a:rPr lang="en-US" dirty="0" smtClean="0"/>
              <a:t>”---</a:t>
            </a:r>
            <a:r>
              <a:rPr lang="en-US" sz="3600" dirty="0" smtClean="0"/>
              <a:t>Some general principles</a:t>
            </a:r>
            <a:endParaRPr lang="en-US" sz="3600" dirty="0"/>
          </a:p>
        </p:txBody>
      </p:sp>
      <p:sp>
        <p:nvSpPr>
          <p:cNvPr id="3" name="Content Placeholder 2"/>
          <p:cNvSpPr>
            <a:spLocks noGrp="1"/>
          </p:cNvSpPr>
          <p:nvPr>
            <p:ph idx="1"/>
          </p:nvPr>
        </p:nvSpPr>
        <p:spPr>
          <a:xfrm>
            <a:off x="457200" y="1935480"/>
            <a:ext cx="8229600" cy="502920"/>
          </a:xfrm>
        </p:spPr>
        <p:txBody>
          <a:bodyPr/>
          <a:lstStyle/>
          <a:p>
            <a:r>
              <a:rPr lang="en-US" dirty="0" smtClean="0"/>
              <a:t>“Organizing principle” for proof</a:t>
            </a:r>
            <a:endParaRPr lang="en-US" dirty="0"/>
          </a:p>
        </p:txBody>
      </p:sp>
      <p:sp>
        <p:nvSpPr>
          <p:cNvPr id="5" name="Rectangle 4"/>
          <p:cNvSpPr/>
          <p:nvPr/>
        </p:nvSpPr>
        <p:spPr>
          <a:xfrm>
            <a:off x="3093204" y="2681207"/>
            <a:ext cx="2286000" cy="4494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479942" y="2665708"/>
            <a:ext cx="2717369" cy="4804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781587" y="3174569"/>
            <a:ext cx="2727702" cy="9479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828799" y="3298556"/>
            <a:ext cx="1782305" cy="5140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6527370" y="1521417"/>
            <a:ext cx="381000" cy="990600"/>
          </a:xfrm>
          <a:prstGeom prst="down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Callout 14"/>
          <p:cNvSpPr/>
          <p:nvPr/>
        </p:nvSpPr>
        <p:spPr>
          <a:xfrm>
            <a:off x="1752600" y="2667000"/>
            <a:ext cx="5943600" cy="1752600"/>
          </a:xfrm>
          <a:prstGeom prst="wedgeEllipseCallout">
            <a:avLst>
              <a:gd name="adj1" fmla="val -28525"/>
              <a:gd name="adj2" fmla="val 1224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Proofs are written backwards!</a:t>
            </a:r>
            <a:endParaRPr lang="en-US" sz="2800" dirty="0"/>
          </a:p>
        </p:txBody>
      </p:sp>
    </p:spTree>
    <p:extLst>
      <p:ext uri="{BB962C8B-B14F-4D97-AF65-F5344CB8AC3E}">
        <p14:creationId xmlns:p14="http://schemas.microsoft.com/office/powerpoint/2010/main" val="101965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left)">
                                      <p:cBhvr>
                                        <p:cTn id="11" dur="500"/>
                                        <p:tgtEl>
                                          <p:spTgt spid="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
                                            <p:txEl>
                                              <p:pRg st="1" end="1"/>
                                            </p:txEl>
                                          </p:spTgt>
                                        </p:tgtEl>
                                        <p:attrNameLst>
                                          <p:attrName>style.visibility</p:attrName>
                                        </p:attrNameLst>
                                      </p:cBhvr>
                                      <p:to>
                                        <p:strVal val="visible"/>
                                      </p:to>
                                    </p:set>
                                    <p:animEffect transition="in" filter="wipe(left)">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wipe(left)">
                                      <p:cBhvr>
                                        <p:cTn id="21" dur="500"/>
                                        <p:tgtEl>
                                          <p:spTgt spid="9">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9">
                                            <p:txEl>
                                              <p:pRg st="3" end="3"/>
                                            </p:txEl>
                                          </p:spTgt>
                                        </p:tgtEl>
                                        <p:attrNameLst>
                                          <p:attrName>style.visibility</p:attrName>
                                        </p:attrNameLst>
                                      </p:cBhvr>
                                      <p:to>
                                        <p:strVal val="visible"/>
                                      </p:to>
                                    </p:set>
                                    <p:animEffect transition="in" filter="wipe(left)">
                                      <p:cBhvr>
                                        <p:cTn id="26" dur="500"/>
                                        <p:tgtEl>
                                          <p:spTgt spid="9">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down)">
                                      <p:cBhvr>
                                        <p:cTn id="3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bldLvl="2"/>
      <p:bldP spid="10" grpId="0" animBg="1"/>
      <p:bldP spid="1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normAutofit/>
          </a:bodyPr>
          <a:lstStyle/>
          <a:p>
            <a:r>
              <a:rPr lang="en-US" dirty="0" smtClean="0"/>
              <a:t>“</a:t>
            </a:r>
            <a:r>
              <a:rPr lang="en-US" dirty="0" err="1" smtClean="0"/>
              <a:t>Epsilonics</a:t>
            </a:r>
            <a:r>
              <a:rPr lang="en-US" dirty="0" smtClean="0"/>
              <a:t>” proofs</a:t>
            </a:r>
            <a:endParaRPr lang="en-US" sz="3600" dirty="0"/>
          </a:p>
        </p:txBody>
      </p:sp>
      <p:sp>
        <p:nvSpPr>
          <p:cNvPr id="3" name="Content Placeholder 2"/>
          <p:cNvSpPr>
            <a:spLocks noGrp="1"/>
          </p:cNvSpPr>
          <p:nvPr>
            <p:ph idx="1"/>
          </p:nvPr>
        </p:nvSpPr>
        <p:spPr/>
        <p:txBody>
          <a:bodyPr/>
          <a:lstStyle/>
          <a:p>
            <a:r>
              <a:rPr lang="en-US" dirty="0" smtClean="0"/>
              <a:t>General rules of thumb</a:t>
            </a:r>
          </a:p>
          <a:p>
            <a:pPr lvl="1"/>
            <a:r>
              <a:rPr lang="en-US" dirty="0" smtClean="0"/>
              <a:t>To get started, calculate the quantity that you want to make “small.”  Must find a relationship between it and the quantity (or quantities) that you know to be “small.”</a:t>
            </a:r>
          </a:p>
          <a:p>
            <a:pPr marL="393192" lvl="1" indent="0">
              <a:buNone/>
            </a:pP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4216828134"/>
              </p:ext>
            </p:extLst>
          </p:nvPr>
        </p:nvGraphicFramePr>
        <p:xfrm>
          <a:off x="1752600" y="4038600"/>
          <a:ext cx="5418138" cy="2133600"/>
        </p:xfrm>
        <a:graphic>
          <a:graphicData uri="http://schemas.openxmlformats.org/presentationml/2006/ole">
            <mc:AlternateContent xmlns:mc="http://schemas.openxmlformats.org/markup-compatibility/2006">
              <mc:Choice xmlns:v="urn:schemas-microsoft-com:vml" Requires="v">
                <p:oleObj spid="_x0000_s47142" name="Equation" r:id="rId3" imgW="2450880" imgH="965160" progId="Equation.DSMT4">
                  <p:embed/>
                </p:oleObj>
              </mc:Choice>
              <mc:Fallback>
                <p:oleObj name="Equation" r:id="rId3" imgW="2450880" imgH="96516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4038600"/>
                        <a:ext cx="5418138"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3015968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normAutofit/>
          </a:bodyPr>
          <a:lstStyle/>
          <a:p>
            <a:r>
              <a:rPr lang="en-US" dirty="0" smtClean="0"/>
              <a:t>“</a:t>
            </a:r>
            <a:r>
              <a:rPr lang="en-US" dirty="0" err="1" smtClean="0"/>
              <a:t>Epsilonics</a:t>
            </a:r>
            <a:r>
              <a:rPr lang="en-US" dirty="0" smtClean="0"/>
              <a:t>” proofs</a:t>
            </a:r>
            <a:endParaRPr lang="en-US" sz="3600" dirty="0"/>
          </a:p>
        </p:txBody>
      </p:sp>
      <p:sp>
        <p:nvSpPr>
          <p:cNvPr id="3" name="Content Placeholder 2"/>
          <p:cNvSpPr>
            <a:spLocks noGrp="1"/>
          </p:cNvSpPr>
          <p:nvPr>
            <p:ph idx="1"/>
          </p:nvPr>
        </p:nvSpPr>
        <p:spPr/>
        <p:txBody>
          <a:bodyPr/>
          <a:lstStyle/>
          <a:p>
            <a:r>
              <a:rPr lang="en-US" dirty="0" smtClean="0"/>
              <a:t>General rules of thumb</a:t>
            </a:r>
          </a:p>
          <a:p>
            <a:pPr lvl="1"/>
            <a:r>
              <a:rPr lang="en-US" dirty="0" smtClean="0"/>
              <a:t>To get started, calculate the quantity that you want to make “small.”  Must find a relationship between it and the quantity (or quantities) that you know to be “small.”</a:t>
            </a:r>
          </a:p>
          <a:p>
            <a:pPr lvl="1"/>
            <a:r>
              <a:rPr lang="en-US" dirty="0" smtClean="0"/>
              <a:t>“The sum of small things is small”---the triangle inequality.</a:t>
            </a:r>
          </a:p>
          <a:p>
            <a:pPr lvl="1"/>
            <a:r>
              <a:rPr lang="en-US" dirty="0" smtClean="0"/>
              <a:t>“The product of something small and something bounded is small”</a:t>
            </a:r>
          </a:p>
          <a:p>
            <a:pPr lvl="1"/>
            <a:r>
              <a:rPr lang="en-US" dirty="0" smtClean="0"/>
              <a:t>The “multi-task” delta.</a:t>
            </a:r>
          </a:p>
          <a:p>
            <a:pPr lvl="1"/>
            <a:endParaRPr lang="en-US" dirty="0" smtClean="0"/>
          </a:p>
          <a:p>
            <a:pPr lvl="1"/>
            <a:endParaRPr lang="en-US" dirty="0"/>
          </a:p>
        </p:txBody>
      </p:sp>
    </p:spTree>
    <p:extLst>
      <p:ext uri="{BB962C8B-B14F-4D97-AF65-F5344CB8AC3E}">
        <p14:creationId xmlns:p14="http://schemas.microsoft.com/office/powerpoint/2010/main" val="1591522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Text Box 3"/>
          <p:cNvSpPr txBox="1">
            <a:spLocks noChangeArrowheads="1"/>
          </p:cNvSpPr>
          <p:nvPr/>
        </p:nvSpPr>
        <p:spPr bwMode="auto">
          <a:xfrm>
            <a:off x="457200" y="3200400"/>
            <a:ext cx="7331075" cy="1938992"/>
          </a:xfrm>
          <a:prstGeom prst="rect">
            <a:avLst/>
          </a:prstGeom>
          <a:noFill/>
          <a:ln w="9525">
            <a:noFill/>
            <a:miter lim="800000"/>
            <a:headEnd/>
            <a:tailEnd/>
          </a:ln>
          <a:effectLst/>
        </p:spPr>
        <p:txBody>
          <a:bodyPr>
            <a:spAutoFit/>
          </a:bodyPr>
          <a:lstStyle/>
          <a:p>
            <a:pPr eaLnBrk="1" hangingPunct="1">
              <a:lnSpc>
                <a:spcPct val="200000"/>
              </a:lnSpc>
            </a:pPr>
            <a:r>
              <a:rPr lang="en-US" b="1" dirty="0"/>
              <a:t>Definition</a:t>
            </a:r>
            <a:r>
              <a:rPr lang="en-US" dirty="0"/>
              <a:t>: </a:t>
            </a:r>
            <a:r>
              <a:rPr lang="en-US" i="1" dirty="0">
                <a:latin typeface="Times New Roman" pitchFamily="18" charset="0"/>
                <a:cs typeface="Times New Roman" pitchFamily="18" charset="0"/>
              </a:rPr>
              <a:t>a</a:t>
            </a:r>
            <a:r>
              <a:rPr lang="en-US" i="1" baseline="-25000" dirty="0">
                <a:latin typeface="Times New Roman" pitchFamily="18" charset="0"/>
                <a:cs typeface="Times New Roman" pitchFamily="18" charset="0"/>
              </a:rPr>
              <a:t>n</a:t>
            </a:r>
            <a:r>
              <a:rPr lang="en-US" dirty="0">
                <a:latin typeface="Times New Roman" pitchFamily="18" charset="0"/>
                <a:cs typeface="Times New Roman" pitchFamily="18" charset="0"/>
              </a:rPr>
              <a:t> </a:t>
            </a:r>
            <a:r>
              <a:rPr lang="en-US" dirty="0">
                <a:latin typeface="Times New Roman" pitchFamily="18" charset="0"/>
                <a:cs typeface="Times New Roman" pitchFamily="18" charset="0"/>
                <a:sym typeface="Symbol" pitchFamily="18" charset="2"/>
              </a:rPr>
              <a:t> </a:t>
            </a:r>
            <a:r>
              <a:rPr lang="en-US" i="1" dirty="0">
                <a:latin typeface="Times New Roman" pitchFamily="18" charset="0"/>
                <a:cs typeface="Times New Roman" pitchFamily="18" charset="0"/>
              </a:rPr>
              <a:t>L  </a:t>
            </a:r>
            <a:r>
              <a:rPr lang="en-US" sz="2400" dirty="0">
                <a:latin typeface="Times New Roman" pitchFamily="18" charset="0"/>
                <a:cs typeface="Times New Roman" pitchFamily="18" charset="0"/>
              </a:rPr>
              <a:t>means that</a:t>
            </a:r>
            <a:r>
              <a:rPr lang="en-US" dirty="0">
                <a:latin typeface="Times New Roman" pitchFamily="18" charset="0"/>
                <a:cs typeface="Times New Roman" pitchFamily="18" charset="0"/>
              </a:rPr>
              <a:t> </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for </a:t>
            </a:r>
            <a:r>
              <a:rPr lang="en-US" sz="2400" dirty="0" smtClean="0">
                <a:latin typeface="Times New Roman" pitchFamily="18" charset="0"/>
                <a:cs typeface="Times New Roman" pitchFamily="18" charset="0"/>
                <a:sym typeface="Symbol" pitchFamily="18" charset="2"/>
              </a:rPr>
              <a:t>every  </a:t>
            </a:r>
            <a:r>
              <a:rPr lang="en-US" sz="2400"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rPr>
              <a:t> &gt; 0, </a:t>
            </a:r>
          </a:p>
          <a:p>
            <a:pPr eaLnBrk="1" hangingPunct="1">
              <a:lnSpc>
                <a:spcPct val="200000"/>
              </a:lnSpc>
            </a:pPr>
            <a:r>
              <a:rPr lang="en-US" sz="2400" dirty="0">
                <a:latin typeface="Times New Roman" pitchFamily="18" charset="0"/>
                <a:cs typeface="Times New Roman" pitchFamily="18" charset="0"/>
              </a:rPr>
              <a:t>there exists N </a:t>
            </a:r>
            <a:r>
              <a:rPr lang="en-US" sz="2400" dirty="0" smtClean="0">
                <a:latin typeface="Times New Roman" pitchFamily="18" charset="0"/>
                <a:cs typeface="Times New Roman" pitchFamily="18" charset="0"/>
                <a:sym typeface="Symbol" pitchFamily="18" charset="2"/>
              </a:rPr>
              <a:t></a:t>
            </a:r>
            <a:r>
              <a:rPr lang="en-US" sz="2400" b="1" dirty="0" smtClean="0">
                <a:latin typeface="Times New Roman" pitchFamily="18" charset="0"/>
                <a:cs typeface="Times New Roman" pitchFamily="18" charset="0"/>
                <a:sym typeface="Symbol" pitchFamily="18" charset="2"/>
              </a:rPr>
              <a:t> </a:t>
            </a:r>
            <a:r>
              <a:rPr lang="en-US" sz="2400" b="1" dirty="0" smtClean="0">
                <a:latin typeface="Times New Roman" pitchFamily="18" charset="0"/>
                <a:cs typeface="Times New Roman" pitchFamily="18" charset="0"/>
                <a:sym typeface="Euclid Extra"/>
              </a:rPr>
              <a:t></a:t>
            </a:r>
            <a:r>
              <a:rPr lang="en-US" sz="2400" dirty="0" smtClean="0">
                <a:latin typeface="Times New Roman" pitchFamily="18" charset="0"/>
                <a:cs typeface="Times New Roman" pitchFamily="18" charset="0"/>
                <a:sym typeface="Arial Alternative" pitchFamily="49" charset="2"/>
              </a:rPr>
              <a:t>  </a:t>
            </a:r>
            <a:r>
              <a:rPr lang="en-US" sz="2400" dirty="0">
                <a:latin typeface="Times New Roman" pitchFamily="18" charset="0"/>
                <a:cs typeface="Times New Roman" pitchFamily="18" charset="0"/>
                <a:sym typeface="Symbol" pitchFamily="18" charset="2"/>
              </a:rPr>
              <a:t>such that for all n &gt; N,  d(</a:t>
            </a:r>
            <a:r>
              <a:rPr lang="en-US" sz="2400" i="1" dirty="0">
                <a:latin typeface="Times New Roman" pitchFamily="18" charset="0"/>
                <a:cs typeface="Times New Roman" pitchFamily="18" charset="0"/>
                <a:sym typeface="Symbol" pitchFamily="18" charset="2"/>
              </a:rPr>
              <a:t>a</a:t>
            </a:r>
            <a:r>
              <a:rPr lang="en-US" sz="2400" i="1" baseline="-25000" dirty="0">
                <a:latin typeface="Times New Roman" pitchFamily="18" charset="0"/>
                <a:cs typeface="Times New Roman" pitchFamily="18" charset="0"/>
                <a:sym typeface="Symbol" pitchFamily="18" charset="2"/>
              </a:rPr>
              <a:t>n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L</a:t>
            </a:r>
            <a:r>
              <a:rPr lang="en-US" sz="2400" dirty="0">
                <a:latin typeface="Times New Roman" pitchFamily="18" charset="0"/>
                <a:cs typeface="Times New Roman" pitchFamily="18" charset="0"/>
                <a:sym typeface="Symbol" pitchFamily="18" charset="2"/>
              </a:rPr>
              <a:t>) &lt; </a:t>
            </a:r>
            <a:r>
              <a:rPr lang="en-US" sz="2400" dirty="0" smtClean="0">
                <a:latin typeface="Times New Roman" pitchFamily="18" charset="0"/>
                <a:cs typeface="Times New Roman" pitchFamily="18" charset="0"/>
                <a:sym typeface="Symbol" pitchFamily="18" charset="2"/>
              </a:rPr>
              <a:t></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eaLnBrk="1" hangingPunct="1"/>
            <a:endParaRPr lang="en-US" sz="2400" i="1" dirty="0"/>
          </a:p>
        </p:txBody>
      </p:sp>
      <p:sp>
        <p:nvSpPr>
          <p:cNvPr id="12" name="Oval 11"/>
          <p:cNvSpPr/>
          <p:nvPr/>
        </p:nvSpPr>
        <p:spPr>
          <a:xfrm>
            <a:off x="3930112" y="3367007"/>
            <a:ext cx="2052234"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522" name="Rectangle 2"/>
          <p:cNvSpPr>
            <a:spLocks noGrp="1" noChangeArrowheads="1"/>
          </p:cNvSpPr>
          <p:nvPr>
            <p:ph type="title"/>
          </p:nvPr>
        </p:nvSpPr>
        <p:spPr/>
        <p:txBody>
          <a:bodyPr anchor="t" anchorCtr="0">
            <a:normAutofit fontScale="90000"/>
          </a:bodyPr>
          <a:lstStyle/>
          <a:p>
            <a:r>
              <a:rPr lang="en-US" dirty="0" smtClean="0">
                <a:latin typeface="Times New Roman" pitchFamily="18" charset="0"/>
                <a:cs typeface="Times New Roman" pitchFamily="18" charset="0"/>
              </a:rPr>
              <a:t>First Definitions</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11" name="Rectangular Callout 10"/>
          <p:cNvSpPr/>
          <p:nvPr/>
        </p:nvSpPr>
        <p:spPr>
          <a:xfrm>
            <a:off x="5029200" y="2286000"/>
            <a:ext cx="3048000" cy="612648"/>
          </a:xfrm>
          <a:prstGeom prst="wedgeRectCallout">
            <a:avLst>
              <a:gd name="adj1" fmla="val -46932"/>
              <a:gd name="adj2" fmla="val 1551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bg1"/>
                </a:solidFill>
              </a:rPr>
              <a:t>Given any tolerance</a:t>
            </a:r>
            <a:endParaRPr lang="en-US" sz="2400" dirty="0">
              <a:solidFill>
                <a:schemeClr val="bg1"/>
              </a:solidFill>
            </a:endParaRPr>
          </a:p>
        </p:txBody>
      </p:sp>
      <p:sp>
        <p:nvSpPr>
          <p:cNvPr id="13" name="Oval 12"/>
          <p:cNvSpPr/>
          <p:nvPr/>
        </p:nvSpPr>
        <p:spPr>
          <a:xfrm>
            <a:off x="304800" y="4114800"/>
            <a:ext cx="26670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ular Callout 13"/>
          <p:cNvSpPr/>
          <p:nvPr/>
        </p:nvSpPr>
        <p:spPr>
          <a:xfrm>
            <a:off x="304800" y="5257800"/>
            <a:ext cx="2209800" cy="1219200"/>
          </a:xfrm>
          <a:prstGeom prst="wedgeRectCallout">
            <a:avLst>
              <a:gd name="adj1" fmla="val -9632"/>
              <a:gd name="adj2" fmla="val -10301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bg1"/>
                </a:solidFill>
              </a:rPr>
              <a:t>there is some fixed position</a:t>
            </a:r>
            <a:endParaRPr lang="en-US" sz="2400" dirty="0">
              <a:solidFill>
                <a:schemeClr val="bg1"/>
              </a:solidFill>
            </a:endParaRPr>
          </a:p>
        </p:txBody>
      </p:sp>
      <p:sp>
        <p:nvSpPr>
          <p:cNvPr id="15" name="Oval 14"/>
          <p:cNvSpPr/>
          <p:nvPr/>
        </p:nvSpPr>
        <p:spPr>
          <a:xfrm>
            <a:off x="2851688" y="4038600"/>
            <a:ext cx="2960176" cy="762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ular Callout 15"/>
          <p:cNvSpPr/>
          <p:nvPr/>
        </p:nvSpPr>
        <p:spPr>
          <a:xfrm>
            <a:off x="3124200" y="5257800"/>
            <a:ext cx="2209800" cy="533400"/>
          </a:xfrm>
          <a:prstGeom prst="wedgeRectCallout">
            <a:avLst>
              <a:gd name="adj1" fmla="val -8919"/>
              <a:gd name="adj2" fmla="val -17690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bg1"/>
                </a:solidFill>
              </a:rPr>
              <a:t>beyond which</a:t>
            </a:r>
            <a:endParaRPr lang="en-US" sz="2400" dirty="0">
              <a:solidFill>
                <a:schemeClr val="bg1"/>
              </a:solidFill>
            </a:endParaRPr>
          </a:p>
        </p:txBody>
      </p:sp>
      <p:sp>
        <p:nvSpPr>
          <p:cNvPr id="17" name="Oval 16"/>
          <p:cNvSpPr/>
          <p:nvPr/>
        </p:nvSpPr>
        <p:spPr>
          <a:xfrm>
            <a:off x="5722972" y="4051737"/>
            <a:ext cx="1815662" cy="762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ular Callout 17"/>
          <p:cNvSpPr/>
          <p:nvPr/>
        </p:nvSpPr>
        <p:spPr>
          <a:xfrm>
            <a:off x="6248400" y="5334000"/>
            <a:ext cx="2209800" cy="1295400"/>
          </a:xfrm>
          <a:prstGeom prst="wedgeRectCallout">
            <a:avLst>
              <a:gd name="adj1" fmla="val -21047"/>
              <a:gd name="adj2" fmla="val -1026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i="1" dirty="0" smtClean="0">
                <a:solidFill>
                  <a:schemeClr val="bg1"/>
                </a:solidFill>
              </a:rPr>
              <a:t>a</a:t>
            </a:r>
            <a:r>
              <a:rPr lang="en-US" sz="2400" i="1" baseline="-25000" dirty="0" smtClean="0">
                <a:solidFill>
                  <a:schemeClr val="bg1"/>
                </a:solidFill>
              </a:rPr>
              <a:t>n</a:t>
            </a:r>
            <a:r>
              <a:rPr lang="en-US" sz="2400" i="1" dirty="0" smtClean="0">
                <a:solidFill>
                  <a:schemeClr val="bg1"/>
                </a:solidFill>
              </a:rPr>
              <a:t> </a:t>
            </a:r>
            <a:r>
              <a:rPr lang="en-US" sz="2400" dirty="0" smtClean="0">
                <a:solidFill>
                  <a:schemeClr val="bg1"/>
                </a:solidFill>
              </a:rPr>
              <a:t>is within that tolerance of</a:t>
            </a:r>
            <a:r>
              <a:rPr lang="en-US" sz="2400" i="1" dirty="0" smtClean="0">
                <a:solidFill>
                  <a:schemeClr val="bg1"/>
                </a:solidFill>
              </a:rPr>
              <a:t> L</a:t>
            </a:r>
            <a:endParaRPr lang="en-US" sz="2400" i="1" dirty="0">
              <a:solidFill>
                <a:schemeClr val="bg1"/>
              </a:solidFill>
            </a:endParaRPr>
          </a:p>
        </p:txBody>
      </p:sp>
      <p:sp>
        <p:nvSpPr>
          <p:cNvPr id="19" name="Text Box 13"/>
          <p:cNvSpPr txBox="1">
            <a:spLocks noChangeArrowheads="1"/>
          </p:cNvSpPr>
          <p:nvPr/>
        </p:nvSpPr>
        <p:spPr bwMode="auto">
          <a:xfrm>
            <a:off x="381000" y="1524000"/>
            <a:ext cx="7086600" cy="830997"/>
          </a:xfrm>
          <a:prstGeom prst="rect">
            <a:avLst/>
          </a:prstGeom>
          <a:noFill/>
          <a:ln w="9525">
            <a:noFill/>
            <a:miter lim="800000"/>
            <a:headEnd/>
            <a:tailEnd/>
          </a:ln>
          <a:effectLst/>
        </p:spPr>
        <p:txBody>
          <a:bodyPr>
            <a:spAutoFit/>
          </a:bodyPr>
          <a:lstStyle/>
          <a:p>
            <a:r>
              <a:rPr lang="en-US" sz="2400" dirty="0"/>
              <a:t>In beginning real analysis, we typically begin with sequence </a:t>
            </a:r>
            <a:r>
              <a:rPr lang="en-US" sz="2400" dirty="0" smtClean="0"/>
              <a:t>convergence. </a:t>
            </a:r>
            <a:endParaRPr lang="en-US" sz="2400"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normAutofit/>
          </a:bodyPr>
          <a:lstStyle/>
          <a:p>
            <a:r>
              <a:rPr lang="en-US" dirty="0" smtClean="0"/>
              <a:t>“</a:t>
            </a:r>
            <a:r>
              <a:rPr lang="en-US" dirty="0" err="1" smtClean="0"/>
              <a:t>Epsilonics</a:t>
            </a:r>
            <a:r>
              <a:rPr lang="en-US" dirty="0" smtClean="0"/>
              <a:t>” proofs</a:t>
            </a:r>
            <a:endParaRPr lang="en-US" sz="3600" dirty="0"/>
          </a:p>
        </p:txBody>
      </p:sp>
      <p:sp>
        <p:nvSpPr>
          <p:cNvPr id="3" name="Content Placeholder 2"/>
          <p:cNvSpPr>
            <a:spLocks noGrp="1"/>
          </p:cNvSpPr>
          <p:nvPr>
            <p:ph idx="1"/>
          </p:nvPr>
        </p:nvSpPr>
        <p:spPr>
          <a:xfrm>
            <a:off x="457200" y="1935480"/>
            <a:ext cx="8229600" cy="1798320"/>
          </a:xfrm>
        </p:spPr>
        <p:txBody>
          <a:bodyPr/>
          <a:lstStyle/>
          <a:p>
            <a:r>
              <a:rPr lang="en-US" dirty="0" smtClean="0"/>
              <a:t>General rules of thumb</a:t>
            </a:r>
          </a:p>
          <a:p>
            <a:pPr lvl="1"/>
            <a:r>
              <a:rPr lang="en-US" dirty="0" smtClean="0"/>
              <a:t>To get started, calculate the quantity that you want to make “small.”  Must find a relationship between it and the quantity (or quantities) that you know to be “small.”</a:t>
            </a:r>
          </a:p>
        </p:txBody>
      </p:sp>
      <p:grpSp>
        <p:nvGrpSpPr>
          <p:cNvPr id="9" name="Group 8"/>
          <p:cNvGrpSpPr/>
          <p:nvPr/>
        </p:nvGrpSpPr>
        <p:grpSpPr>
          <a:xfrm>
            <a:off x="2438400" y="1752600"/>
            <a:ext cx="3124200" cy="1676400"/>
            <a:chOff x="2438400" y="1752600"/>
            <a:chExt cx="3124200" cy="1676400"/>
          </a:xfrm>
        </p:grpSpPr>
        <p:sp>
          <p:nvSpPr>
            <p:cNvPr id="4" name="Oval Callout 3"/>
            <p:cNvSpPr/>
            <p:nvPr/>
          </p:nvSpPr>
          <p:spPr>
            <a:xfrm>
              <a:off x="2438400" y="1752600"/>
              <a:ext cx="3124200" cy="1676400"/>
            </a:xfrm>
            <a:prstGeom prst="wedgeEllipseCallout">
              <a:avLst>
                <a:gd name="adj1" fmla="val -52071"/>
                <a:gd name="adj2" fmla="val 453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Object 3"/>
            <p:cNvGraphicFramePr>
              <a:graphicFrameLocks noChangeAspect="1"/>
            </p:cNvGraphicFramePr>
            <p:nvPr/>
          </p:nvGraphicFramePr>
          <p:xfrm>
            <a:off x="3332163" y="2133600"/>
            <a:ext cx="1339850" cy="877888"/>
          </p:xfrm>
          <a:graphic>
            <a:graphicData uri="http://schemas.openxmlformats.org/presentationml/2006/ole">
              <mc:AlternateContent xmlns:mc="http://schemas.openxmlformats.org/markup-compatibility/2006">
                <mc:Choice xmlns:v="urn:schemas-microsoft-com:vml" Requires="v">
                  <p:oleObj spid="_x0000_s46151" name="Equation" r:id="rId3" imgW="736560" imgH="482400" progId="Equation.DSMT4">
                    <p:embed/>
                  </p:oleObj>
                </mc:Choice>
                <mc:Fallback>
                  <p:oleObj name="Equation" r:id="rId3" imgW="736560" imgH="482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2163" y="2133600"/>
                          <a:ext cx="1339850"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10" name="Group 9"/>
          <p:cNvGrpSpPr/>
          <p:nvPr/>
        </p:nvGrpSpPr>
        <p:grpSpPr>
          <a:xfrm>
            <a:off x="5791200" y="2438400"/>
            <a:ext cx="2057400" cy="914400"/>
            <a:chOff x="5791200" y="2743200"/>
            <a:chExt cx="2057400" cy="914400"/>
          </a:xfrm>
        </p:grpSpPr>
        <p:sp>
          <p:nvSpPr>
            <p:cNvPr id="7" name="Oval Callout 6"/>
            <p:cNvSpPr/>
            <p:nvPr/>
          </p:nvSpPr>
          <p:spPr>
            <a:xfrm>
              <a:off x="5791200" y="2743200"/>
              <a:ext cx="2057400" cy="914400"/>
            </a:xfrm>
            <a:prstGeom prst="wedgeEllipseCallout">
              <a:avLst>
                <a:gd name="adj1" fmla="val 45834"/>
                <a:gd name="adj2" fmla="val 525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2"/>
            <p:cNvGraphicFramePr>
              <a:graphicFrameLocks noChangeAspect="1"/>
            </p:cNvGraphicFramePr>
            <p:nvPr/>
          </p:nvGraphicFramePr>
          <p:xfrm>
            <a:off x="6477000" y="2895600"/>
            <a:ext cx="822325" cy="547688"/>
          </p:xfrm>
          <a:graphic>
            <a:graphicData uri="http://schemas.openxmlformats.org/presentationml/2006/ole">
              <mc:AlternateContent xmlns:mc="http://schemas.openxmlformats.org/markup-compatibility/2006">
                <mc:Choice xmlns:v="urn:schemas-microsoft-com:vml" Requires="v">
                  <p:oleObj spid="_x0000_s46152" name="Equation" r:id="rId5" imgW="380880" imgH="253800" progId="Equation.DSMT4">
                    <p:embed/>
                  </p:oleObj>
                </mc:Choice>
                <mc:Fallback>
                  <p:oleObj name="Equation" r:id="rId5" imgW="380880" imgH="2538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2895600"/>
                          <a:ext cx="822325"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aphicFrame>
        <p:nvGraphicFramePr>
          <p:cNvPr id="6" name="Object 5"/>
          <p:cNvGraphicFramePr>
            <a:graphicFrameLocks noChangeAspect="1"/>
          </p:cNvGraphicFramePr>
          <p:nvPr>
            <p:extLst>
              <p:ext uri="{D42A27DB-BD31-4B8C-83A1-F6EECF244321}">
                <p14:modId xmlns:p14="http://schemas.microsoft.com/office/powerpoint/2010/main" val="1869971713"/>
              </p:ext>
            </p:extLst>
          </p:nvPr>
        </p:nvGraphicFramePr>
        <p:xfrm>
          <a:off x="5130800" y="2781300"/>
          <a:ext cx="914400" cy="198438"/>
        </p:xfrm>
        <a:graphic>
          <a:graphicData uri="http://schemas.openxmlformats.org/presentationml/2006/ole">
            <mc:AlternateContent xmlns:mc="http://schemas.openxmlformats.org/markup-compatibility/2006">
              <mc:Choice xmlns:v="urn:schemas-microsoft-com:vml" Requires="v">
                <p:oleObj spid="_x0000_s46153" name="Equation" r:id="rId7" imgW="914400" imgH="198720" progId="Equation.DSMT4">
                  <p:embed/>
                </p:oleObj>
              </mc:Choice>
              <mc:Fallback>
                <p:oleObj name="Equation" r:id="rId7" imgW="914400" imgH="198720" progId="Equation.DSMT4">
                  <p:embed/>
                  <p:pic>
                    <p:nvPicPr>
                      <p:cNvPr id="0" name=""/>
                      <p:cNvPicPr/>
                      <p:nvPr/>
                    </p:nvPicPr>
                    <p:blipFill>
                      <a:blip r:embed="rId8"/>
                      <a:stretch>
                        <a:fillRect/>
                      </a:stretch>
                    </p:blipFill>
                    <p:spPr>
                      <a:xfrm>
                        <a:off x="5130800" y="2781300"/>
                        <a:ext cx="914400" cy="198438"/>
                      </a:xfrm>
                      <a:prstGeom prst="rect">
                        <a:avLst/>
                      </a:prstGeom>
                    </p:spPr>
                  </p:pic>
                </p:oleObj>
              </mc:Fallback>
            </mc:AlternateContent>
          </a:graphicData>
        </a:graphic>
      </p:graphicFrame>
      <p:graphicFrame>
        <p:nvGraphicFramePr>
          <p:cNvPr id="11" name="Object 3"/>
          <p:cNvGraphicFramePr>
            <a:graphicFrameLocks noChangeAspect="1"/>
          </p:cNvGraphicFramePr>
          <p:nvPr>
            <p:extLst>
              <p:ext uri="{D42A27DB-BD31-4B8C-83A1-F6EECF244321}">
                <p14:modId xmlns:p14="http://schemas.microsoft.com/office/powerpoint/2010/main" val="4216828134"/>
              </p:ext>
            </p:extLst>
          </p:nvPr>
        </p:nvGraphicFramePr>
        <p:xfrm>
          <a:off x="1752600" y="4038600"/>
          <a:ext cx="5418882" cy="2133600"/>
        </p:xfrm>
        <a:graphic>
          <a:graphicData uri="http://schemas.openxmlformats.org/presentationml/2006/ole">
            <mc:AlternateContent xmlns:mc="http://schemas.openxmlformats.org/markup-compatibility/2006">
              <mc:Choice xmlns:v="urn:schemas-microsoft-com:vml" Requires="v">
                <p:oleObj spid="_x0000_s46154" name="Equation" r:id="rId9" imgW="2450880" imgH="965160" progId="Equation.DSMT4">
                  <p:embed/>
                </p:oleObj>
              </mc:Choice>
              <mc:Fallback>
                <p:oleObj name="Equation" r:id="rId9" imgW="2450880" imgH="965160" progId="Equation.DSMT4">
                  <p:embed/>
                  <p:pic>
                    <p:nvPicPr>
                      <p:cNvPr id="0" name=""/>
                      <p:cNvPicPr>
                        <a:picLocks noChangeAspect="1" noChangeArrowheads="1"/>
                      </p:cNvPicPr>
                      <p:nvPr/>
                    </p:nvPicPr>
                    <p:blipFill>
                      <a:blip r:embed="rId10"/>
                      <a:srcRect/>
                      <a:stretch>
                        <a:fillRect/>
                      </a:stretch>
                    </p:blipFill>
                    <p:spPr bwMode="auto">
                      <a:xfrm>
                        <a:off x="1752600" y="4038600"/>
                        <a:ext cx="5418882" cy="2133600"/>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870215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990601" y="3886200"/>
            <a:ext cx="7010400" cy="461665"/>
          </a:xfrm>
          <a:prstGeom prst="rect">
            <a:avLst/>
          </a:prstGeom>
          <a:noFill/>
        </p:spPr>
        <p:txBody>
          <a:bodyPr wrap="square" rtlCol="0">
            <a:spAutoFit/>
          </a:bodyPr>
          <a:lstStyle/>
          <a:p>
            <a:r>
              <a:rPr lang="en-US" sz="2400" i="1" dirty="0" smtClean="0">
                <a:latin typeface="Times New Roman" pitchFamily="18" charset="0"/>
                <a:cs typeface="Times New Roman" pitchFamily="18" charset="0"/>
              </a:rPr>
              <a:t>f</a:t>
            </a:r>
            <a:r>
              <a:rPr lang="en-US" sz="2400" dirty="0" smtClean="0">
                <a:latin typeface="Times New Roman" pitchFamily="18" charset="0"/>
                <a:cs typeface="Times New Roman" pitchFamily="18" charset="0"/>
              </a:rPr>
              <a:t>  fails to be uniformly continuous  provided that</a:t>
            </a:r>
            <a:endParaRPr lang="en-US" sz="2800" dirty="0">
              <a:latin typeface="Times New Roman" pitchFamily="18" charset="0"/>
              <a:cs typeface="Times New Roman" pitchFamily="18" charset="0"/>
            </a:endParaRPr>
          </a:p>
        </p:txBody>
      </p:sp>
      <p:sp>
        <p:nvSpPr>
          <p:cNvPr id="4" name="TextBox 3"/>
          <p:cNvSpPr txBox="1"/>
          <p:nvPr/>
        </p:nvSpPr>
        <p:spPr>
          <a:xfrm>
            <a:off x="1166248" y="1189494"/>
            <a:ext cx="6269665" cy="2492990"/>
          </a:xfrm>
          <a:prstGeom prst="rect">
            <a:avLst/>
          </a:prstGeom>
          <a:noFill/>
        </p:spPr>
        <p:txBody>
          <a:bodyPr wrap="none" rtlCol="0">
            <a:spAutoFit/>
          </a:bodyPr>
          <a:lstStyle/>
          <a:p>
            <a:r>
              <a:rPr lang="en-US" sz="2400" i="1" dirty="0" smtClean="0">
                <a:latin typeface="Times New Roman" pitchFamily="18" charset="0"/>
                <a:cs typeface="Times New Roman" pitchFamily="18" charset="0"/>
              </a:rPr>
              <a:t>f</a:t>
            </a:r>
            <a:r>
              <a:rPr lang="en-US" sz="2400" dirty="0" smtClean="0">
                <a:latin typeface="Times New Roman" pitchFamily="18" charset="0"/>
                <a:cs typeface="Times New Roman" pitchFamily="18" charset="0"/>
              </a:rPr>
              <a:t>  is uniformly continuous if</a:t>
            </a:r>
          </a:p>
          <a:p>
            <a:endParaRPr lang="en-US" sz="2000" dirty="0" smtClean="0">
              <a:latin typeface="Times New Roman" pitchFamily="18" charset="0"/>
              <a:cs typeface="Times New Roman" pitchFamily="18" charset="0"/>
            </a:endParaRPr>
          </a:p>
          <a:p>
            <a:pPr>
              <a:lnSpc>
                <a:spcPct val="200000"/>
              </a:lnSpc>
            </a:pPr>
            <a:r>
              <a:rPr lang="en-US" sz="2800" dirty="0" smtClean="0">
                <a:latin typeface="Times New Roman" pitchFamily="18" charset="0"/>
                <a:cs typeface="Times New Roman" pitchFamily="18" charset="0"/>
              </a:rPr>
              <a:t>For all </a:t>
            </a:r>
            <a:r>
              <a:rPr lang="en-US" sz="2800" dirty="0" smtClean="0">
                <a:latin typeface="Times New Roman" pitchFamily="18" charset="0"/>
                <a:cs typeface="Times New Roman" pitchFamily="18" charset="0"/>
                <a:sym typeface="Euclid Symbol"/>
              </a:rPr>
              <a:t> &gt; 0,   there exists  &gt; 0   such that</a:t>
            </a:r>
          </a:p>
          <a:p>
            <a:pPr>
              <a:lnSpc>
                <a:spcPct val="200000"/>
              </a:lnSpc>
            </a:pPr>
            <a:r>
              <a:rPr lang="en-US" sz="2800" dirty="0" smtClean="0">
                <a:latin typeface="Times New Roman" pitchFamily="18" charset="0"/>
                <a:cs typeface="Times New Roman" pitchFamily="18" charset="0"/>
                <a:sym typeface="Euclid Symbol"/>
              </a:rPr>
              <a:t> if  d(</a:t>
            </a:r>
            <a:r>
              <a:rPr lang="en-US" sz="2800" i="1" dirty="0" err="1" smtClean="0">
                <a:latin typeface="Times New Roman" pitchFamily="18" charset="0"/>
                <a:cs typeface="Times New Roman" pitchFamily="18" charset="0"/>
                <a:sym typeface="Euclid Symbol"/>
              </a:rPr>
              <a:t>x</a:t>
            </a:r>
            <a:r>
              <a:rPr lang="en-US" sz="2800" dirty="0" err="1" smtClean="0">
                <a:latin typeface="Times New Roman" pitchFamily="18" charset="0"/>
                <a:cs typeface="Times New Roman" pitchFamily="18" charset="0"/>
                <a:sym typeface="Euclid Symbol"/>
              </a:rPr>
              <a:t>,</a:t>
            </a:r>
            <a:r>
              <a:rPr lang="en-US" sz="2800" i="1" dirty="0" err="1" smtClean="0">
                <a:latin typeface="Times New Roman" pitchFamily="18" charset="0"/>
                <a:cs typeface="Times New Roman" pitchFamily="18" charset="0"/>
                <a:sym typeface="Euclid Symbol"/>
              </a:rPr>
              <a:t>y</a:t>
            </a:r>
            <a:r>
              <a:rPr lang="en-US" sz="2800" dirty="0" smtClean="0">
                <a:latin typeface="Times New Roman" pitchFamily="18" charset="0"/>
                <a:cs typeface="Times New Roman" pitchFamily="18" charset="0"/>
                <a:sym typeface="Euclid Symbol"/>
              </a:rPr>
              <a:t>) &lt; , then d(</a:t>
            </a:r>
            <a:r>
              <a:rPr lang="en-US" sz="2800" i="1" dirty="0" smtClean="0">
                <a:latin typeface="Times New Roman" pitchFamily="18" charset="0"/>
                <a:cs typeface="Times New Roman" pitchFamily="18" charset="0"/>
                <a:sym typeface="Euclid Symbol"/>
              </a:rPr>
              <a:t>f </a:t>
            </a:r>
            <a:r>
              <a:rPr lang="en-US" sz="2800" dirty="0" smtClean="0">
                <a:latin typeface="Times New Roman" pitchFamily="18" charset="0"/>
                <a:cs typeface="Times New Roman" pitchFamily="18" charset="0"/>
                <a:sym typeface="Euclid Symbol"/>
              </a:rPr>
              <a:t>(</a:t>
            </a:r>
            <a:r>
              <a:rPr lang="en-US" sz="2800" i="1" dirty="0" smtClean="0">
                <a:latin typeface="Times New Roman" pitchFamily="18" charset="0"/>
                <a:cs typeface="Times New Roman" pitchFamily="18" charset="0"/>
                <a:sym typeface="Euclid Symbol"/>
              </a:rPr>
              <a:t>x</a:t>
            </a:r>
            <a:r>
              <a:rPr lang="en-US" sz="2800" dirty="0" smtClean="0">
                <a:latin typeface="Times New Roman" pitchFamily="18" charset="0"/>
                <a:cs typeface="Times New Roman" pitchFamily="18" charset="0"/>
                <a:sym typeface="Euclid Symbol"/>
              </a:rPr>
              <a:t>), </a:t>
            </a:r>
            <a:r>
              <a:rPr lang="en-US" sz="2800" i="1" dirty="0" smtClean="0">
                <a:latin typeface="Times New Roman" pitchFamily="18" charset="0"/>
                <a:cs typeface="Times New Roman" pitchFamily="18" charset="0"/>
                <a:sym typeface="Euclid Symbol"/>
              </a:rPr>
              <a:t>f </a:t>
            </a:r>
            <a:r>
              <a:rPr lang="en-US" sz="2800" dirty="0" smtClean="0">
                <a:latin typeface="Times New Roman" pitchFamily="18" charset="0"/>
                <a:cs typeface="Times New Roman" pitchFamily="18" charset="0"/>
                <a:sym typeface="Euclid Symbol"/>
              </a:rPr>
              <a:t>(</a:t>
            </a:r>
            <a:r>
              <a:rPr lang="en-US" sz="2800" i="1" dirty="0" smtClean="0">
                <a:latin typeface="Times New Roman" pitchFamily="18" charset="0"/>
                <a:cs typeface="Times New Roman" pitchFamily="18" charset="0"/>
                <a:sym typeface="Euclid Symbol"/>
              </a:rPr>
              <a:t>y</a:t>
            </a:r>
            <a:r>
              <a:rPr lang="en-US" sz="2800" dirty="0" smtClean="0">
                <a:latin typeface="Times New Roman" pitchFamily="18" charset="0"/>
                <a:cs typeface="Times New Roman" pitchFamily="18" charset="0"/>
                <a:sym typeface="Euclid Symbol"/>
              </a:rPr>
              <a:t>)) &lt; . </a:t>
            </a:r>
            <a:endParaRPr lang="en-US" sz="2800" dirty="0">
              <a:latin typeface="Times New Roman" pitchFamily="18" charset="0"/>
              <a:cs typeface="Times New Roman" pitchFamily="18" charset="0"/>
            </a:endParaRPr>
          </a:p>
        </p:txBody>
      </p:sp>
      <p:sp>
        <p:nvSpPr>
          <p:cNvPr id="19" name="Oval Callout 18"/>
          <p:cNvSpPr/>
          <p:nvPr/>
        </p:nvSpPr>
        <p:spPr>
          <a:xfrm>
            <a:off x="0" y="2628900"/>
            <a:ext cx="1752600" cy="342900"/>
          </a:xfrm>
          <a:prstGeom prst="wedgeEllipseCallout">
            <a:avLst>
              <a:gd name="adj1" fmla="val 23469"/>
              <a:gd name="adj2" fmla="val 156318"/>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For all </a:t>
            </a:r>
            <a:r>
              <a:rPr lang="en-US" i="1" dirty="0" smtClean="0">
                <a:solidFill>
                  <a:schemeClr val="tx1"/>
                </a:solidFill>
              </a:rPr>
              <a:t>x</a:t>
            </a:r>
            <a:r>
              <a:rPr lang="en-US" dirty="0" smtClean="0">
                <a:solidFill>
                  <a:schemeClr val="tx1"/>
                </a:solidFill>
              </a:rPr>
              <a:t>, </a:t>
            </a:r>
            <a:r>
              <a:rPr lang="en-US" i="1" dirty="0" smtClean="0">
                <a:solidFill>
                  <a:schemeClr val="tx1"/>
                </a:solidFill>
              </a:rPr>
              <a:t>y</a:t>
            </a:r>
            <a:endParaRPr lang="en-US" i="1" dirty="0">
              <a:solidFill>
                <a:schemeClr val="tx1"/>
              </a:solidFill>
            </a:endParaRPr>
          </a:p>
        </p:txBody>
      </p:sp>
      <p:grpSp>
        <p:nvGrpSpPr>
          <p:cNvPr id="20" name="Group 19"/>
          <p:cNvGrpSpPr/>
          <p:nvPr/>
        </p:nvGrpSpPr>
        <p:grpSpPr>
          <a:xfrm>
            <a:off x="2940735" y="5181056"/>
            <a:ext cx="5396029" cy="461665"/>
            <a:chOff x="2972820" y="5197098"/>
            <a:chExt cx="5396029" cy="461665"/>
          </a:xfrm>
        </p:grpSpPr>
        <p:sp>
          <p:nvSpPr>
            <p:cNvPr id="21" name="TextBox 20"/>
            <p:cNvSpPr txBox="1"/>
            <p:nvPr/>
          </p:nvSpPr>
          <p:spPr>
            <a:xfrm>
              <a:off x="2972820" y="5197098"/>
              <a:ext cx="5396029" cy="461665"/>
            </a:xfrm>
            <a:prstGeom prst="rect">
              <a:avLst/>
            </a:prstGeom>
            <a:noFill/>
          </p:spPr>
          <p:txBody>
            <a:bodyPr wrap="none" rtlCol="0">
              <a:spAutoFit/>
            </a:bodyPr>
            <a:lstStyle/>
            <a:p>
              <a:r>
                <a:rPr lang="en-US" sz="2400" dirty="0" smtClean="0">
                  <a:latin typeface="Times New Roman" pitchFamily="18" charset="0"/>
                  <a:cs typeface="Times New Roman" pitchFamily="18" charset="0"/>
                  <a:sym typeface="Symbol" pitchFamily="18" charset="2"/>
                </a:rPr>
                <a:t>such that d(</a:t>
              </a:r>
              <a:r>
                <a:rPr lang="en-US" sz="2400" i="1" dirty="0" err="1" smtClean="0">
                  <a:latin typeface="Times New Roman" pitchFamily="18" charset="0"/>
                  <a:cs typeface="Times New Roman" pitchFamily="18" charset="0"/>
                  <a:sym typeface="Symbol" pitchFamily="18" charset="2"/>
                </a:rPr>
                <a:t>x,y</a:t>
              </a:r>
              <a:r>
                <a:rPr lang="en-US" sz="2400" dirty="0" smtClean="0">
                  <a:latin typeface="Times New Roman" pitchFamily="18" charset="0"/>
                  <a:cs typeface="Times New Roman" pitchFamily="18" charset="0"/>
                  <a:sym typeface="Symbol" pitchFamily="18" charset="2"/>
                </a:rPr>
                <a:t>) &lt; </a:t>
              </a:r>
              <a:r>
                <a:rPr lang="en-US" sz="2400" dirty="0" smtClean="0">
                  <a:latin typeface="Times New Roman" pitchFamily="18" charset="0"/>
                  <a:cs typeface="Times New Roman" pitchFamily="18" charset="0"/>
                  <a:sym typeface="Euclid Symbol"/>
                </a:rPr>
                <a:t>  and d(</a:t>
              </a:r>
              <a:r>
                <a:rPr lang="en-US" sz="2400" i="1" dirty="0" smtClean="0">
                  <a:latin typeface="Times New Roman" pitchFamily="18" charset="0"/>
                  <a:cs typeface="Times New Roman" pitchFamily="18" charset="0"/>
                  <a:sym typeface="Euclid Symbol"/>
                </a:rPr>
                <a:t>f </a:t>
              </a:r>
              <a:r>
                <a:rPr lang="en-US" sz="2400" dirty="0" smtClean="0">
                  <a:latin typeface="Times New Roman" pitchFamily="18" charset="0"/>
                  <a:cs typeface="Times New Roman" pitchFamily="18" charset="0"/>
                  <a:sym typeface="Euclid Symbol"/>
                </a:rPr>
                <a:t>(</a:t>
              </a:r>
              <a:r>
                <a:rPr lang="en-US" sz="2400" i="1" dirty="0" smtClean="0">
                  <a:latin typeface="Times New Roman" pitchFamily="18" charset="0"/>
                  <a:cs typeface="Times New Roman" pitchFamily="18" charset="0"/>
                  <a:sym typeface="Euclid Symbol"/>
                </a:rPr>
                <a:t>x</a:t>
              </a:r>
              <a:r>
                <a:rPr lang="en-US" sz="2400" dirty="0" smtClean="0">
                  <a:latin typeface="Times New Roman" pitchFamily="18" charset="0"/>
                  <a:cs typeface="Times New Roman" pitchFamily="18" charset="0"/>
                  <a:sym typeface="Euclid Symbol"/>
                </a:rPr>
                <a:t>), </a:t>
              </a:r>
              <a:r>
                <a:rPr lang="en-US" sz="2400" i="1" dirty="0" smtClean="0">
                  <a:latin typeface="Times New Roman" pitchFamily="18" charset="0"/>
                  <a:cs typeface="Times New Roman" pitchFamily="18" charset="0"/>
                  <a:sym typeface="Euclid Symbol"/>
                </a:rPr>
                <a:t>f </a:t>
              </a:r>
              <a:r>
                <a:rPr lang="en-US" sz="2400" dirty="0" smtClean="0">
                  <a:latin typeface="Times New Roman" pitchFamily="18" charset="0"/>
                  <a:cs typeface="Times New Roman" pitchFamily="18" charset="0"/>
                  <a:sym typeface="Euclid Symbol"/>
                </a:rPr>
                <a:t>(</a:t>
              </a:r>
              <a:r>
                <a:rPr lang="en-US" sz="2400" i="1" dirty="0" smtClean="0">
                  <a:latin typeface="Times New Roman" pitchFamily="18" charset="0"/>
                  <a:cs typeface="Times New Roman" pitchFamily="18" charset="0"/>
                  <a:sym typeface="Euclid Symbol"/>
                </a:rPr>
                <a:t>y</a:t>
              </a:r>
              <a:r>
                <a:rPr lang="en-US" sz="2400" dirty="0" smtClean="0">
                  <a:latin typeface="Times New Roman" pitchFamily="18" charset="0"/>
                  <a:cs typeface="Times New Roman" pitchFamily="18" charset="0"/>
                  <a:sym typeface="Euclid Symbol"/>
                </a:rPr>
                <a:t>)) </a:t>
              </a:r>
              <a:r>
                <a:rPr lang="en-US" sz="2400" dirty="0" smtClean="0">
                  <a:latin typeface="Times New Roman" pitchFamily="18" charset="0"/>
                  <a:cs typeface="Times New Roman" pitchFamily="18" charset="0"/>
                  <a:sym typeface="Symbol" pitchFamily="18" charset="2"/>
                </a:rPr>
                <a:t>     </a:t>
              </a:r>
              <a:r>
                <a:rPr lang="en-US" sz="2400" dirty="0" smtClean="0">
                  <a:latin typeface="Times New Roman" pitchFamily="18" charset="0"/>
                  <a:cs typeface="Times New Roman" pitchFamily="18" charset="0"/>
                </a:rPr>
                <a:t>.</a:t>
              </a:r>
              <a:endParaRPr lang="en-US" sz="2400" dirty="0"/>
            </a:p>
          </p:txBody>
        </p:sp>
        <p:graphicFrame>
          <p:nvGraphicFramePr>
            <p:cNvPr id="22" name="Object 21"/>
            <p:cNvGraphicFramePr>
              <a:graphicFrameLocks noChangeAspect="1"/>
            </p:cNvGraphicFramePr>
            <p:nvPr/>
          </p:nvGraphicFramePr>
          <p:xfrm>
            <a:off x="7599133" y="5227347"/>
            <a:ext cx="301625" cy="361950"/>
          </p:xfrm>
          <a:graphic>
            <a:graphicData uri="http://schemas.openxmlformats.org/presentationml/2006/ole">
              <mc:AlternateContent xmlns:mc="http://schemas.openxmlformats.org/markup-compatibility/2006">
                <mc:Choice xmlns:v="urn:schemas-microsoft-com:vml" Requires="v">
                  <p:oleObj spid="_x0000_s1051" name="Equation" r:id="rId3" imgW="126720" imgH="152280" progId="Equation.DSMT4">
                    <p:embed/>
                  </p:oleObj>
                </mc:Choice>
                <mc:Fallback>
                  <p:oleObj name="Equation" r:id="rId3" imgW="126720" imgH="15228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9133" y="5227347"/>
                          <a:ext cx="301625"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3" name="TextBox 22"/>
          <p:cNvSpPr txBox="1"/>
          <p:nvPr/>
        </p:nvSpPr>
        <p:spPr>
          <a:xfrm>
            <a:off x="1002224" y="4648200"/>
            <a:ext cx="2262158" cy="461665"/>
          </a:xfrm>
          <a:prstGeom prst="rect">
            <a:avLst/>
          </a:prstGeom>
          <a:noFill/>
        </p:spPr>
        <p:txBody>
          <a:bodyPr wrap="none" rtlCol="0">
            <a:spAutoFit/>
          </a:bodyPr>
          <a:lstStyle/>
          <a:p>
            <a:r>
              <a:rPr lang="en-US" sz="2400" dirty="0" smtClean="0">
                <a:latin typeface="Times New Roman" pitchFamily="18" charset="0"/>
                <a:cs typeface="Times New Roman" pitchFamily="18" charset="0"/>
              </a:rPr>
              <a:t>there exists </a:t>
            </a:r>
            <a:r>
              <a:rPr lang="en-US" sz="2400" dirty="0" smtClean="0">
                <a:latin typeface="Times New Roman" pitchFamily="18" charset="0"/>
                <a:cs typeface="Times New Roman" pitchFamily="18" charset="0"/>
                <a:sym typeface="Euclid Symbol"/>
              </a:rPr>
              <a:t> &gt; 0</a:t>
            </a:r>
            <a:endParaRPr lang="en-US" sz="2400" dirty="0"/>
          </a:p>
        </p:txBody>
      </p:sp>
      <p:sp>
        <p:nvSpPr>
          <p:cNvPr id="24" name="TextBox 23"/>
          <p:cNvSpPr txBox="1"/>
          <p:nvPr/>
        </p:nvSpPr>
        <p:spPr>
          <a:xfrm>
            <a:off x="3289515" y="4648200"/>
            <a:ext cx="2792752" cy="461665"/>
          </a:xfrm>
          <a:prstGeom prst="rect">
            <a:avLst/>
          </a:prstGeom>
          <a:noFill/>
        </p:spPr>
        <p:txBody>
          <a:bodyPr wrap="none" rtlCol="0">
            <a:spAutoFit/>
          </a:bodyPr>
          <a:lstStyle/>
          <a:p>
            <a:r>
              <a:rPr lang="en-US" sz="2400" dirty="0" smtClean="0">
                <a:latin typeface="Times New Roman" pitchFamily="18" charset="0"/>
                <a:cs typeface="Times New Roman" pitchFamily="18" charset="0"/>
                <a:sym typeface="Euclid Symbol"/>
              </a:rPr>
              <a:t>such that for all  &gt; 0</a:t>
            </a:r>
            <a:endParaRPr lang="en-US" sz="2400" dirty="0"/>
          </a:p>
        </p:txBody>
      </p:sp>
      <p:sp>
        <p:nvSpPr>
          <p:cNvPr id="25" name="TextBox 24"/>
          <p:cNvSpPr txBox="1"/>
          <p:nvPr/>
        </p:nvSpPr>
        <p:spPr>
          <a:xfrm>
            <a:off x="922420" y="5165558"/>
            <a:ext cx="2071401" cy="461665"/>
          </a:xfrm>
          <a:prstGeom prst="rect">
            <a:avLst/>
          </a:prstGeom>
          <a:noFill/>
        </p:spPr>
        <p:txBody>
          <a:bodyPr wrap="none" rtlCol="0">
            <a:spAutoFit/>
          </a:bodyPr>
          <a:lstStyle/>
          <a:p>
            <a:r>
              <a:rPr lang="en-US" sz="2400" dirty="0" smtClean="0">
                <a:latin typeface="Times New Roman" pitchFamily="18" charset="0"/>
                <a:cs typeface="Times New Roman" pitchFamily="18" charset="0"/>
                <a:sym typeface="Arial Alternative" pitchFamily="49" charset="2"/>
              </a:rPr>
              <a:t> </a:t>
            </a:r>
            <a:r>
              <a:rPr lang="en-US" sz="2400" dirty="0" smtClean="0">
                <a:latin typeface="Times New Roman" pitchFamily="18" charset="0"/>
                <a:cs typeface="Times New Roman" pitchFamily="18" charset="0"/>
                <a:sym typeface="Euclid Symbol"/>
              </a:rPr>
              <a:t>there exist</a:t>
            </a:r>
            <a:r>
              <a:rPr lang="en-US" sz="2400" dirty="0" smtClean="0">
                <a:latin typeface="Times New Roman" pitchFamily="18" charset="0"/>
                <a:cs typeface="Times New Roman" pitchFamily="18" charset="0"/>
                <a:sym typeface="Symbol" pitchFamily="18" charset="2"/>
              </a:rPr>
              <a:t> </a:t>
            </a:r>
            <a:r>
              <a:rPr lang="en-US" sz="2400" i="1" dirty="0" smtClean="0">
                <a:latin typeface="Times New Roman" pitchFamily="18" charset="0"/>
                <a:cs typeface="Times New Roman" pitchFamily="18" charset="0"/>
                <a:sym typeface="Symbol" pitchFamily="18" charset="2"/>
              </a:rPr>
              <a:t>x</a:t>
            </a:r>
            <a:r>
              <a:rPr lang="en-US" sz="2400" dirty="0" smtClean="0">
                <a:latin typeface="Times New Roman" pitchFamily="18" charset="0"/>
                <a:cs typeface="Times New Roman" pitchFamily="18" charset="0"/>
                <a:sym typeface="Symbol" pitchFamily="18" charset="2"/>
              </a:rPr>
              <a:t>, </a:t>
            </a:r>
            <a:r>
              <a:rPr lang="en-US" sz="2400" i="1" dirty="0" smtClean="0">
                <a:latin typeface="Times New Roman" pitchFamily="18" charset="0"/>
                <a:cs typeface="Times New Roman" pitchFamily="18" charset="0"/>
                <a:sym typeface="Symbol" pitchFamily="18" charset="2"/>
              </a:rPr>
              <a:t>y</a:t>
            </a:r>
            <a:endParaRPr lang="en-US" sz="2400" i="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990601" y="3886200"/>
            <a:ext cx="7010400" cy="461665"/>
          </a:xfrm>
          <a:prstGeom prst="rect">
            <a:avLst/>
          </a:prstGeom>
          <a:noFill/>
        </p:spPr>
        <p:txBody>
          <a:bodyPr wrap="square" rtlCol="0">
            <a:spAutoFit/>
          </a:bodyPr>
          <a:lstStyle/>
          <a:p>
            <a:r>
              <a:rPr lang="en-US" sz="2400" i="1" dirty="0" smtClean="0">
                <a:latin typeface="Times New Roman" pitchFamily="18" charset="0"/>
                <a:cs typeface="Times New Roman" pitchFamily="18" charset="0"/>
              </a:rPr>
              <a:t>f</a:t>
            </a:r>
            <a:r>
              <a:rPr lang="en-US" sz="2400" dirty="0" smtClean="0">
                <a:latin typeface="Times New Roman" pitchFamily="18" charset="0"/>
                <a:cs typeface="Times New Roman" pitchFamily="18" charset="0"/>
              </a:rPr>
              <a:t>  fails to be uniformly continuous  provided that</a:t>
            </a:r>
            <a:endParaRPr lang="en-US" sz="2800" dirty="0">
              <a:latin typeface="Times New Roman" pitchFamily="18" charset="0"/>
              <a:cs typeface="Times New Roman" pitchFamily="18" charset="0"/>
            </a:endParaRPr>
          </a:p>
        </p:txBody>
      </p:sp>
      <p:grpSp>
        <p:nvGrpSpPr>
          <p:cNvPr id="27" name="Group 26"/>
          <p:cNvGrpSpPr/>
          <p:nvPr/>
        </p:nvGrpSpPr>
        <p:grpSpPr>
          <a:xfrm>
            <a:off x="1161082" y="1189494"/>
            <a:ext cx="6274831" cy="2492990"/>
            <a:chOff x="1595034" y="1143000"/>
            <a:chExt cx="6274831" cy="2492990"/>
          </a:xfrm>
        </p:grpSpPr>
        <p:sp>
          <p:nvSpPr>
            <p:cNvPr id="4" name="TextBox 3"/>
            <p:cNvSpPr txBox="1"/>
            <p:nvPr/>
          </p:nvSpPr>
          <p:spPr>
            <a:xfrm>
              <a:off x="1600200" y="1143000"/>
              <a:ext cx="6269665" cy="2492990"/>
            </a:xfrm>
            <a:prstGeom prst="rect">
              <a:avLst/>
            </a:prstGeom>
            <a:noFill/>
          </p:spPr>
          <p:txBody>
            <a:bodyPr wrap="none" rtlCol="0">
              <a:spAutoFit/>
            </a:bodyPr>
            <a:lstStyle/>
            <a:p>
              <a:r>
                <a:rPr lang="en-US" sz="2400" i="1" dirty="0" smtClean="0">
                  <a:latin typeface="Times New Roman" pitchFamily="18" charset="0"/>
                  <a:cs typeface="Times New Roman" pitchFamily="18" charset="0"/>
                </a:rPr>
                <a:t>f</a:t>
              </a:r>
              <a:r>
                <a:rPr lang="en-US" sz="2400" dirty="0" smtClean="0">
                  <a:latin typeface="Times New Roman" pitchFamily="18" charset="0"/>
                  <a:cs typeface="Times New Roman" pitchFamily="18" charset="0"/>
                </a:rPr>
                <a:t>  is uniformly continuous if</a:t>
              </a:r>
            </a:p>
            <a:p>
              <a:endParaRPr lang="en-US" sz="2000" dirty="0" smtClean="0">
                <a:latin typeface="Times New Roman" pitchFamily="18" charset="0"/>
                <a:cs typeface="Times New Roman" pitchFamily="18" charset="0"/>
              </a:endParaRPr>
            </a:p>
            <a:p>
              <a:pPr>
                <a:lnSpc>
                  <a:spcPct val="200000"/>
                </a:lnSpc>
              </a:pPr>
              <a:r>
                <a:rPr lang="en-US" sz="2800" dirty="0" smtClean="0">
                  <a:latin typeface="Times New Roman" pitchFamily="18" charset="0"/>
                  <a:cs typeface="Times New Roman" pitchFamily="18" charset="0"/>
                </a:rPr>
                <a:t>For all </a:t>
              </a:r>
              <a:r>
                <a:rPr lang="en-US" sz="2800" dirty="0" smtClean="0">
                  <a:latin typeface="Times New Roman" pitchFamily="18" charset="0"/>
                  <a:cs typeface="Times New Roman" pitchFamily="18" charset="0"/>
                  <a:sym typeface="Euclid Symbol"/>
                </a:rPr>
                <a:t> &gt; 0,   there exists  &gt; 0   such that</a:t>
              </a:r>
            </a:p>
            <a:p>
              <a:pPr>
                <a:lnSpc>
                  <a:spcPct val="200000"/>
                </a:lnSpc>
              </a:pPr>
              <a:r>
                <a:rPr lang="en-US" sz="2800" dirty="0" smtClean="0">
                  <a:latin typeface="Times New Roman" pitchFamily="18" charset="0"/>
                  <a:cs typeface="Times New Roman" pitchFamily="18" charset="0"/>
                  <a:sym typeface="Euclid Symbol"/>
                </a:rPr>
                <a:t> if  d(</a:t>
              </a:r>
              <a:r>
                <a:rPr lang="en-US" sz="2800" i="1" dirty="0" err="1" smtClean="0">
                  <a:latin typeface="Times New Roman" pitchFamily="18" charset="0"/>
                  <a:cs typeface="Times New Roman" pitchFamily="18" charset="0"/>
                  <a:sym typeface="Euclid Symbol"/>
                </a:rPr>
                <a:t>x</a:t>
              </a:r>
              <a:r>
                <a:rPr lang="en-US" sz="2800" dirty="0" err="1" smtClean="0">
                  <a:latin typeface="Times New Roman" pitchFamily="18" charset="0"/>
                  <a:cs typeface="Times New Roman" pitchFamily="18" charset="0"/>
                  <a:sym typeface="Euclid Symbol"/>
                </a:rPr>
                <a:t>,</a:t>
              </a:r>
              <a:r>
                <a:rPr lang="en-US" sz="2800" i="1" dirty="0" err="1" smtClean="0">
                  <a:latin typeface="Times New Roman" pitchFamily="18" charset="0"/>
                  <a:cs typeface="Times New Roman" pitchFamily="18" charset="0"/>
                  <a:sym typeface="Euclid Symbol"/>
                </a:rPr>
                <a:t>y</a:t>
              </a:r>
              <a:r>
                <a:rPr lang="en-US" sz="2800" dirty="0" smtClean="0">
                  <a:latin typeface="Times New Roman" pitchFamily="18" charset="0"/>
                  <a:cs typeface="Times New Roman" pitchFamily="18" charset="0"/>
                  <a:sym typeface="Euclid Symbol"/>
                </a:rPr>
                <a:t>) &lt; , then d(</a:t>
              </a:r>
              <a:r>
                <a:rPr lang="en-US" sz="2800" i="1" dirty="0" smtClean="0">
                  <a:latin typeface="Times New Roman" pitchFamily="18" charset="0"/>
                  <a:cs typeface="Times New Roman" pitchFamily="18" charset="0"/>
                  <a:sym typeface="Euclid Symbol"/>
                </a:rPr>
                <a:t>f </a:t>
              </a:r>
              <a:r>
                <a:rPr lang="en-US" sz="2800" dirty="0" smtClean="0">
                  <a:latin typeface="Times New Roman" pitchFamily="18" charset="0"/>
                  <a:cs typeface="Times New Roman" pitchFamily="18" charset="0"/>
                  <a:sym typeface="Euclid Symbol"/>
                </a:rPr>
                <a:t>(</a:t>
              </a:r>
              <a:r>
                <a:rPr lang="en-US" sz="2800" i="1" dirty="0" smtClean="0">
                  <a:latin typeface="Times New Roman" pitchFamily="18" charset="0"/>
                  <a:cs typeface="Times New Roman" pitchFamily="18" charset="0"/>
                  <a:sym typeface="Euclid Symbol"/>
                </a:rPr>
                <a:t>x</a:t>
              </a:r>
              <a:r>
                <a:rPr lang="en-US" sz="2800" dirty="0" smtClean="0">
                  <a:latin typeface="Times New Roman" pitchFamily="18" charset="0"/>
                  <a:cs typeface="Times New Roman" pitchFamily="18" charset="0"/>
                  <a:sym typeface="Euclid Symbol"/>
                </a:rPr>
                <a:t>), </a:t>
              </a:r>
              <a:r>
                <a:rPr lang="en-US" sz="2800" i="1" dirty="0" smtClean="0">
                  <a:latin typeface="Times New Roman" pitchFamily="18" charset="0"/>
                  <a:cs typeface="Times New Roman" pitchFamily="18" charset="0"/>
                  <a:sym typeface="Euclid Symbol"/>
                </a:rPr>
                <a:t>f </a:t>
              </a:r>
              <a:r>
                <a:rPr lang="en-US" sz="2800" dirty="0" smtClean="0">
                  <a:latin typeface="Times New Roman" pitchFamily="18" charset="0"/>
                  <a:cs typeface="Times New Roman" pitchFamily="18" charset="0"/>
                  <a:sym typeface="Euclid Symbol"/>
                </a:rPr>
                <a:t>(</a:t>
              </a:r>
              <a:r>
                <a:rPr lang="en-US" sz="2800" i="1" dirty="0" smtClean="0">
                  <a:latin typeface="Times New Roman" pitchFamily="18" charset="0"/>
                  <a:cs typeface="Times New Roman" pitchFamily="18" charset="0"/>
                  <a:sym typeface="Euclid Symbol"/>
                </a:rPr>
                <a:t>y</a:t>
              </a:r>
              <a:r>
                <a:rPr lang="en-US" sz="2800" dirty="0" smtClean="0">
                  <a:latin typeface="Times New Roman" pitchFamily="18" charset="0"/>
                  <a:cs typeface="Times New Roman" pitchFamily="18" charset="0"/>
                  <a:sym typeface="Euclid Symbol"/>
                </a:rPr>
                <a:t>)) &lt; . </a:t>
              </a:r>
              <a:endParaRPr lang="en-US" sz="2800" dirty="0">
                <a:latin typeface="Times New Roman" pitchFamily="18" charset="0"/>
                <a:cs typeface="Times New Roman" pitchFamily="18" charset="0"/>
              </a:endParaRPr>
            </a:p>
          </p:txBody>
        </p:sp>
        <p:sp>
          <p:nvSpPr>
            <p:cNvPr id="5" name="Rectangle 4"/>
            <p:cNvSpPr/>
            <p:nvPr/>
          </p:nvSpPr>
          <p:spPr>
            <a:xfrm>
              <a:off x="1600200" y="2057400"/>
              <a:ext cx="19812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733800" y="2057400"/>
              <a:ext cx="2509434"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595034" y="2895600"/>
              <a:ext cx="528363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Oval Callout 18"/>
          <p:cNvSpPr/>
          <p:nvPr/>
        </p:nvSpPr>
        <p:spPr>
          <a:xfrm>
            <a:off x="0" y="2286000"/>
            <a:ext cx="1752600" cy="685800"/>
          </a:xfrm>
          <a:prstGeom prst="wedgeEllipseCallout">
            <a:avLst>
              <a:gd name="adj1" fmla="val 46263"/>
              <a:gd name="adj2" fmla="val 76059"/>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For all </a:t>
            </a:r>
            <a:r>
              <a:rPr lang="en-US" i="1" dirty="0" smtClean="0">
                <a:solidFill>
                  <a:schemeClr val="tx1"/>
                </a:solidFill>
              </a:rPr>
              <a:t>x</a:t>
            </a:r>
            <a:r>
              <a:rPr lang="en-US" dirty="0" smtClean="0">
                <a:solidFill>
                  <a:schemeClr val="tx1"/>
                </a:solidFill>
              </a:rPr>
              <a:t>, </a:t>
            </a:r>
            <a:r>
              <a:rPr lang="en-US" i="1" dirty="0" smtClean="0">
                <a:solidFill>
                  <a:schemeClr val="tx1"/>
                </a:solidFill>
              </a:rPr>
              <a:t>y</a:t>
            </a:r>
            <a:endParaRPr lang="en-US" i="1" dirty="0">
              <a:solidFill>
                <a:schemeClr val="tx1"/>
              </a:solidFill>
            </a:endParaRPr>
          </a:p>
        </p:txBody>
      </p:sp>
      <p:grpSp>
        <p:nvGrpSpPr>
          <p:cNvPr id="20" name="Group 19"/>
          <p:cNvGrpSpPr/>
          <p:nvPr/>
        </p:nvGrpSpPr>
        <p:grpSpPr>
          <a:xfrm>
            <a:off x="2940735" y="5181056"/>
            <a:ext cx="5396029" cy="461665"/>
            <a:chOff x="2972820" y="5197098"/>
            <a:chExt cx="5396029" cy="461665"/>
          </a:xfrm>
        </p:grpSpPr>
        <p:sp>
          <p:nvSpPr>
            <p:cNvPr id="21" name="TextBox 20"/>
            <p:cNvSpPr txBox="1"/>
            <p:nvPr/>
          </p:nvSpPr>
          <p:spPr>
            <a:xfrm>
              <a:off x="2972820" y="5197098"/>
              <a:ext cx="5396029" cy="461665"/>
            </a:xfrm>
            <a:prstGeom prst="rect">
              <a:avLst/>
            </a:prstGeom>
            <a:noFill/>
          </p:spPr>
          <p:txBody>
            <a:bodyPr wrap="none" rtlCol="0">
              <a:spAutoFit/>
            </a:bodyPr>
            <a:lstStyle/>
            <a:p>
              <a:r>
                <a:rPr lang="en-US" sz="2400" dirty="0" smtClean="0">
                  <a:latin typeface="Times New Roman" pitchFamily="18" charset="0"/>
                  <a:cs typeface="Times New Roman" pitchFamily="18" charset="0"/>
                  <a:sym typeface="Symbol" pitchFamily="18" charset="2"/>
                </a:rPr>
                <a:t>such that d(</a:t>
              </a:r>
              <a:r>
                <a:rPr lang="en-US" sz="2400" i="1" dirty="0" err="1" smtClean="0">
                  <a:latin typeface="Times New Roman" pitchFamily="18" charset="0"/>
                  <a:cs typeface="Times New Roman" pitchFamily="18" charset="0"/>
                  <a:sym typeface="Symbol" pitchFamily="18" charset="2"/>
                </a:rPr>
                <a:t>x,y</a:t>
              </a:r>
              <a:r>
                <a:rPr lang="en-US" sz="2400" dirty="0" smtClean="0">
                  <a:latin typeface="Times New Roman" pitchFamily="18" charset="0"/>
                  <a:cs typeface="Times New Roman" pitchFamily="18" charset="0"/>
                  <a:sym typeface="Symbol" pitchFamily="18" charset="2"/>
                </a:rPr>
                <a:t>) &lt; </a:t>
              </a:r>
              <a:r>
                <a:rPr lang="en-US" sz="2400" dirty="0" smtClean="0">
                  <a:latin typeface="Times New Roman" pitchFamily="18" charset="0"/>
                  <a:cs typeface="Times New Roman" pitchFamily="18" charset="0"/>
                  <a:sym typeface="Euclid Symbol"/>
                </a:rPr>
                <a:t>  and d(</a:t>
              </a:r>
              <a:r>
                <a:rPr lang="en-US" sz="2400" i="1" dirty="0" smtClean="0">
                  <a:latin typeface="Times New Roman" pitchFamily="18" charset="0"/>
                  <a:cs typeface="Times New Roman" pitchFamily="18" charset="0"/>
                  <a:sym typeface="Euclid Symbol"/>
                </a:rPr>
                <a:t>f </a:t>
              </a:r>
              <a:r>
                <a:rPr lang="en-US" sz="2400" dirty="0" smtClean="0">
                  <a:latin typeface="Times New Roman" pitchFamily="18" charset="0"/>
                  <a:cs typeface="Times New Roman" pitchFamily="18" charset="0"/>
                  <a:sym typeface="Euclid Symbol"/>
                </a:rPr>
                <a:t>(</a:t>
              </a:r>
              <a:r>
                <a:rPr lang="en-US" sz="2400" i="1" dirty="0" smtClean="0">
                  <a:latin typeface="Times New Roman" pitchFamily="18" charset="0"/>
                  <a:cs typeface="Times New Roman" pitchFamily="18" charset="0"/>
                  <a:sym typeface="Euclid Symbol"/>
                </a:rPr>
                <a:t>x</a:t>
              </a:r>
              <a:r>
                <a:rPr lang="en-US" sz="2400" dirty="0" smtClean="0">
                  <a:latin typeface="Times New Roman" pitchFamily="18" charset="0"/>
                  <a:cs typeface="Times New Roman" pitchFamily="18" charset="0"/>
                  <a:sym typeface="Euclid Symbol"/>
                </a:rPr>
                <a:t>), </a:t>
              </a:r>
              <a:r>
                <a:rPr lang="en-US" sz="2400" i="1" dirty="0" smtClean="0">
                  <a:latin typeface="Times New Roman" pitchFamily="18" charset="0"/>
                  <a:cs typeface="Times New Roman" pitchFamily="18" charset="0"/>
                  <a:sym typeface="Euclid Symbol"/>
                </a:rPr>
                <a:t>f </a:t>
              </a:r>
              <a:r>
                <a:rPr lang="en-US" sz="2400" dirty="0" smtClean="0">
                  <a:latin typeface="Times New Roman" pitchFamily="18" charset="0"/>
                  <a:cs typeface="Times New Roman" pitchFamily="18" charset="0"/>
                  <a:sym typeface="Euclid Symbol"/>
                </a:rPr>
                <a:t>(</a:t>
              </a:r>
              <a:r>
                <a:rPr lang="en-US" sz="2400" i="1" dirty="0" smtClean="0">
                  <a:latin typeface="Times New Roman" pitchFamily="18" charset="0"/>
                  <a:cs typeface="Times New Roman" pitchFamily="18" charset="0"/>
                  <a:sym typeface="Euclid Symbol"/>
                </a:rPr>
                <a:t>y</a:t>
              </a:r>
              <a:r>
                <a:rPr lang="en-US" sz="2400" dirty="0" smtClean="0">
                  <a:latin typeface="Times New Roman" pitchFamily="18" charset="0"/>
                  <a:cs typeface="Times New Roman" pitchFamily="18" charset="0"/>
                  <a:sym typeface="Euclid Symbol"/>
                </a:rPr>
                <a:t>)) </a:t>
              </a:r>
              <a:r>
                <a:rPr lang="en-US" sz="2400" dirty="0" smtClean="0">
                  <a:latin typeface="Times New Roman" pitchFamily="18" charset="0"/>
                  <a:cs typeface="Times New Roman" pitchFamily="18" charset="0"/>
                  <a:sym typeface="Symbol" pitchFamily="18" charset="2"/>
                </a:rPr>
                <a:t>     </a:t>
              </a:r>
              <a:r>
                <a:rPr lang="en-US" sz="2400" dirty="0" smtClean="0">
                  <a:latin typeface="Times New Roman" pitchFamily="18" charset="0"/>
                  <a:cs typeface="Times New Roman" pitchFamily="18" charset="0"/>
                </a:rPr>
                <a:t>.</a:t>
              </a:r>
              <a:endParaRPr lang="en-US" sz="2400" dirty="0"/>
            </a:p>
          </p:txBody>
        </p:sp>
        <p:graphicFrame>
          <p:nvGraphicFramePr>
            <p:cNvPr id="22" name="Object 21"/>
            <p:cNvGraphicFramePr>
              <a:graphicFrameLocks noChangeAspect="1"/>
            </p:cNvGraphicFramePr>
            <p:nvPr/>
          </p:nvGraphicFramePr>
          <p:xfrm>
            <a:off x="7599133" y="5227347"/>
            <a:ext cx="301625" cy="361950"/>
          </p:xfrm>
          <a:graphic>
            <a:graphicData uri="http://schemas.openxmlformats.org/presentationml/2006/ole">
              <mc:AlternateContent xmlns:mc="http://schemas.openxmlformats.org/markup-compatibility/2006">
                <mc:Choice xmlns:v="urn:schemas-microsoft-com:vml" Requires="v">
                  <p:oleObj spid="_x0000_s50178" name="Equation" r:id="rId3" imgW="126720" imgH="152280" progId="Equation.DSMT4">
                    <p:embed/>
                  </p:oleObj>
                </mc:Choice>
                <mc:Fallback>
                  <p:oleObj name="Equation" r:id="rId3" imgW="126720" imgH="1522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9133" y="5227347"/>
                          <a:ext cx="301625"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3" name="TextBox 22"/>
          <p:cNvSpPr txBox="1"/>
          <p:nvPr/>
        </p:nvSpPr>
        <p:spPr>
          <a:xfrm>
            <a:off x="1002224" y="4648200"/>
            <a:ext cx="2262158" cy="461665"/>
          </a:xfrm>
          <a:prstGeom prst="rect">
            <a:avLst/>
          </a:prstGeom>
          <a:noFill/>
        </p:spPr>
        <p:txBody>
          <a:bodyPr wrap="none" rtlCol="0">
            <a:spAutoFit/>
          </a:bodyPr>
          <a:lstStyle/>
          <a:p>
            <a:r>
              <a:rPr lang="en-US" sz="2400" dirty="0" smtClean="0">
                <a:latin typeface="Times New Roman" pitchFamily="18" charset="0"/>
                <a:cs typeface="Times New Roman" pitchFamily="18" charset="0"/>
              </a:rPr>
              <a:t>there exists </a:t>
            </a:r>
            <a:r>
              <a:rPr lang="en-US" sz="2400" dirty="0" smtClean="0">
                <a:latin typeface="Times New Roman" pitchFamily="18" charset="0"/>
                <a:cs typeface="Times New Roman" pitchFamily="18" charset="0"/>
                <a:sym typeface="Euclid Symbol"/>
              </a:rPr>
              <a:t> &gt; 0</a:t>
            </a:r>
            <a:endParaRPr lang="en-US" sz="2400" dirty="0"/>
          </a:p>
        </p:txBody>
      </p:sp>
      <p:sp>
        <p:nvSpPr>
          <p:cNvPr id="24" name="TextBox 23"/>
          <p:cNvSpPr txBox="1"/>
          <p:nvPr/>
        </p:nvSpPr>
        <p:spPr>
          <a:xfrm>
            <a:off x="3289515" y="4648200"/>
            <a:ext cx="2792752" cy="461665"/>
          </a:xfrm>
          <a:prstGeom prst="rect">
            <a:avLst/>
          </a:prstGeom>
          <a:noFill/>
        </p:spPr>
        <p:txBody>
          <a:bodyPr wrap="none" rtlCol="0">
            <a:spAutoFit/>
          </a:bodyPr>
          <a:lstStyle/>
          <a:p>
            <a:r>
              <a:rPr lang="en-US" sz="2400" dirty="0" smtClean="0">
                <a:latin typeface="Times New Roman" pitchFamily="18" charset="0"/>
                <a:cs typeface="Times New Roman" pitchFamily="18" charset="0"/>
                <a:sym typeface="Euclid Symbol"/>
              </a:rPr>
              <a:t>such that for all  &gt; 0</a:t>
            </a:r>
            <a:endParaRPr lang="en-US" sz="2400" dirty="0"/>
          </a:p>
        </p:txBody>
      </p:sp>
      <p:sp>
        <p:nvSpPr>
          <p:cNvPr id="25" name="TextBox 24"/>
          <p:cNvSpPr txBox="1"/>
          <p:nvPr/>
        </p:nvSpPr>
        <p:spPr>
          <a:xfrm>
            <a:off x="922420" y="5165558"/>
            <a:ext cx="2071401" cy="461665"/>
          </a:xfrm>
          <a:prstGeom prst="rect">
            <a:avLst/>
          </a:prstGeom>
          <a:noFill/>
        </p:spPr>
        <p:txBody>
          <a:bodyPr wrap="none" rtlCol="0">
            <a:spAutoFit/>
          </a:bodyPr>
          <a:lstStyle/>
          <a:p>
            <a:r>
              <a:rPr lang="en-US" sz="2400" dirty="0" smtClean="0">
                <a:latin typeface="Times New Roman" pitchFamily="18" charset="0"/>
                <a:cs typeface="Times New Roman" pitchFamily="18" charset="0"/>
                <a:sym typeface="Arial Alternative" pitchFamily="49" charset="2"/>
              </a:rPr>
              <a:t> </a:t>
            </a:r>
            <a:r>
              <a:rPr lang="en-US" sz="2400" dirty="0" smtClean="0">
                <a:latin typeface="Times New Roman" pitchFamily="18" charset="0"/>
                <a:cs typeface="Times New Roman" pitchFamily="18" charset="0"/>
                <a:sym typeface="Euclid Symbol"/>
              </a:rPr>
              <a:t>there exist</a:t>
            </a:r>
            <a:r>
              <a:rPr lang="en-US" sz="2400" dirty="0" smtClean="0">
                <a:latin typeface="Times New Roman" pitchFamily="18" charset="0"/>
                <a:cs typeface="Times New Roman" pitchFamily="18" charset="0"/>
                <a:sym typeface="Symbol" pitchFamily="18" charset="2"/>
              </a:rPr>
              <a:t> </a:t>
            </a:r>
            <a:r>
              <a:rPr lang="en-US" sz="2400" i="1" dirty="0" smtClean="0">
                <a:latin typeface="Times New Roman" pitchFamily="18" charset="0"/>
                <a:cs typeface="Times New Roman" pitchFamily="18" charset="0"/>
                <a:sym typeface="Symbol" pitchFamily="18" charset="2"/>
              </a:rPr>
              <a:t>x</a:t>
            </a:r>
            <a:r>
              <a:rPr lang="en-US" sz="2400" dirty="0" smtClean="0">
                <a:latin typeface="Times New Roman" pitchFamily="18" charset="0"/>
                <a:cs typeface="Times New Roman" pitchFamily="18" charset="0"/>
                <a:sym typeface="Symbol" pitchFamily="18" charset="2"/>
              </a:rPr>
              <a:t>, </a:t>
            </a:r>
            <a:r>
              <a:rPr lang="en-US" sz="2400" i="1" dirty="0" smtClean="0">
                <a:latin typeface="Times New Roman" pitchFamily="18" charset="0"/>
                <a:cs typeface="Times New Roman" pitchFamily="18" charset="0"/>
                <a:sym typeface="Symbol" pitchFamily="18" charset="2"/>
              </a:rPr>
              <a:t>y</a:t>
            </a:r>
            <a:endParaRPr lang="en-US" sz="2400" i="1" dirty="0"/>
          </a:p>
        </p:txBody>
      </p:sp>
    </p:spTree>
    <p:extLst>
      <p:ext uri="{BB962C8B-B14F-4D97-AF65-F5344CB8AC3E}">
        <p14:creationId xmlns:p14="http://schemas.microsoft.com/office/powerpoint/2010/main" val="3552067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left)">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ipe(left)">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63" presetClass="path" presetSubtype="0" accel="50000" decel="50000" fill="hold" nodeType="clickEffect">
                                  <p:stCondLst>
                                    <p:cond delay="0"/>
                                  </p:stCondLst>
                                  <p:childTnLst>
                                    <p:animMotion origin="layout" path="M 4.72222E-6 -2.08092E-6 L 0.06336 -2.08092E-6 " pathEditMode="relative" rAng="0" ptsTypes="AA">
                                      <p:cBhvr>
                                        <p:cTn id="21" dur="500" fill="hold"/>
                                        <p:tgtEl>
                                          <p:spTgt spid="27"/>
                                        </p:tgtEl>
                                        <p:attrNameLst>
                                          <p:attrName>ppt_x</p:attrName>
                                          <p:attrName>ppt_y</p:attrName>
                                        </p:attrNameLst>
                                      </p:cBhvr>
                                      <p:rCtr x="32" y="0"/>
                                    </p:animMotion>
                                  </p:childTnLst>
                                </p:cTn>
                              </p:par>
                            </p:childTnLst>
                          </p:cTn>
                        </p:par>
                        <p:par>
                          <p:cTn id="22" fill="hold">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dissolve">
                                      <p:cBhvr>
                                        <p:cTn id="25" dur="500"/>
                                        <p:tgtEl>
                                          <p:spTgt spid="1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wipe(left)">
                                      <p:cBhvr>
                                        <p:cTn id="30" dur="500"/>
                                        <p:tgtEl>
                                          <p:spTgt spid="25"/>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ipe(left)">
                                      <p:cBhvr>
                                        <p:cTn id="3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9" grpId="0" animBg="1"/>
      <p:bldP spid="23" grpId="0"/>
      <p:bldP spid="24" grpId="0"/>
      <p:bldP spid="2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3"/>
          <p:cNvSpPr txBox="1">
            <a:spLocks noChangeArrowheads="1"/>
          </p:cNvSpPr>
          <p:nvPr/>
        </p:nvSpPr>
        <p:spPr bwMode="auto">
          <a:xfrm>
            <a:off x="669925" y="727075"/>
            <a:ext cx="7940675" cy="1200329"/>
          </a:xfrm>
          <a:prstGeom prst="rect">
            <a:avLst/>
          </a:prstGeom>
          <a:noFill/>
          <a:ln w="9525">
            <a:noFill/>
            <a:miter lim="800000"/>
            <a:headEnd/>
            <a:tailEnd/>
          </a:ln>
        </p:spPr>
        <p:txBody>
          <a:bodyPr>
            <a:spAutoFit/>
          </a:bodyPr>
          <a:lstStyle/>
          <a:p>
            <a:r>
              <a:rPr lang="en-US" sz="2400" b="1" dirty="0" smtClean="0"/>
              <a:t>Activity 5:</a:t>
            </a:r>
            <a:r>
              <a:rPr lang="en-US" sz="2400" dirty="0" smtClean="0"/>
              <a:t>  </a:t>
            </a:r>
            <a:r>
              <a:rPr lang="en-US" sz="2400" dirty="0"/>
              <a:t>You are teaching a real analysis class and have just defined continuity. Your students have been assigned the following </a:t>
            </a:r>
          </a:p>
        </p:txBody>
      </p:sp>
      <p:sp>
        <p:nvSpPr>
          <p:cNvPr id="20483" name="Text Box 4"/>
          <p:cNvSpPr txBox="1">
            <a:spLocks noChangeArrowheads="1"/>
          </p:cNvSpPr>
          <p:nvPr/>
        </p:nvSpPr>
        <p:spPr bwMode="auto">
          <a:xfrm>
            <a:off x="1524000" y="2133600"/>
            <a:ext cx="6553200" cy="2308324"/>
          </a:xfrm>
          <a:prstGeom prst="rect">
            <a:avLst/>
          </a:prstGeom>
          <a:noFill/>
          <a:ln w="9525">
            <a:noFill/>
            <a:miter lim="800000"/>
            <a:headEnd/>
            <a:tailEnd/>
          </a:ln>
        </p:spPr>
        <p:txBody>
          <a:bodyPr wrap="square">
            <a:spAutoFit/>
          </a:bodyPr>
          <a:lstStyle/>
          <a:p>
            <a:r>
              <a:rPr lang="en-US" sz="2400" b="1" dirty="0"/>
              <a:t>Problem:</a:t>
            </a:r>
            <a:r>
              <a:rPr lang="en-US" sz="2400" dirty="0"/>
              <a:t> K is a fixed real number, x is a fixed element of the metric space X  and </a:t>
            </a:r>
            <a:r>
              <a:rPr lang="en-US" sz="2400" i="1" dirty="0" smtClean="0"/>
              <a:t>f :  </a:t>
            </a:r>
            <a:r>
              <a:rPr lang="en-US" sz="2400" i="1" dirty="0"/>
              <a:t>X</a:t>
            </a:r>
            <a:r>
              <a:rPr lang="en-US" sz="2400" dirty="0">
                <a:sym typeface="Symbol" pitchFamily="18" charset="2"/>
              </a:rPr>
              <a:t></a:t>
            </a:r>
            <a:r>
              <a:rPr lang="en-US" sz="2400" dirty="0"/>
              <a:t> </a:t>
            </a:r>
            <a:r>
              <a:rPr lang="en-US" sz="2400" b="1" dirty="0" smtClean="0">
                <a:sym typeface="Euclid Extra"/>
              </a:rPr>
              <a:t></a:t>
            </a:r>
            <a:r>
              <a:rPr lang="en-US" sz="2400" b="1" dirty="0" smtClean="0"/>
              <a:t> </a:t>
            </a:r>
            <a:r>
              <a:rPr lang="en-US" sz="2400" dirty="0"/>
              <a:t>is a continuous function.  Prove that </a:t>
            </a:r>
            <a:r>
              <a:rPr lang="en-US" sz="2400"/>
              <a:t>if </a:t>
            </a:r>
            <a:r>
              <a:rPr lang="en-US" sz="2400" i="1" smtClean="0"/>
              <a:t>f (</a:t>
            </a:r>
            <a:r>
              <a:rPr lang="en-US" sz="2400" i="1" dirty="0"/>
              <a:t>x) &gt; K</a:t>
            </a:r>
            <a:r>
              <a:rPr lang="en-US" sz="2400" dirty="0"/>
              <a:t>, then there exists an open ball about </a:t>
            </a:r>
            <a:r>
              <a:rPr lang="en-US" sz="2400" i="1" dirty="0"/>
              <a:t>x</a:t>
            </a:r>
            <a:r>
              <a:rPr lang="en-US" sz="2400" dirty="0"/>
              <a:t> such that </a:t>
            </a:r>
            <a:r>
              <a:rPr lang="en-US" sz="2400" i="1" dirty="0"/>
              <a:t>f</a:t>
            </a:r>
            <a:r>
              <a:rPr lang="en-US" sz="2400" dirty="0"/>
              <a:t> maps every element of the open ball to some number greater than </a:t>
            </a:r>
            <a:r>
              <a:rPr lang="en-US" sz="2400" i="1" dirty="0"/>
              <a:t>K</a:t>
            </a:r>
            <a:r>
              <a:rPr lang="en-US" sz="2400" dirty="0"/>
              <a:t>.</a:t>
            </a:r>
          </a:p>
        </p:txBody>
      </p:sp>
      <p:sp>
        <p:nvSpPr>
          <p:cNvPr id="20484" name="Text Box 5"/>
          <p:cNvSpPr txBox="1">
            <a:spLocks noChangeArrowheads="1"/>
          </p:cNvSpPr>
          <p:nvPr/>
        </p:nvSpPr>
        <p:spPr bwMode="auto">
          <a:xfrm>
            <a:off x="304800" y="4572000"/>
            <a:ext cx="8458200" cy="1938992"/>
          </a:xfrm>
          <a:prstGeom prst="rect">
            <a:avLst/>
          </a:prstGeom>
          <a:noFill/>
          <a:ln w="9525">
            <a:noFill/>
            <a:miter lim="800000"/>
            <a:headEnd/>
            <a:tailEnd/>
          </a:ln>
        </p:spPr>
        <p:txBody>
          <a:bodyPr wrap="square">
            <a:spAutoFit/>
          </a:bodyPr>
          <a:lstStyle/>
          <a:p>
            <a:r>
              <a:rPr lang="en-US" sz="2400" dirty="0"/>
              <a:t>One of your students comes into your office saying that he has </a:t>
            </a:r>
            <a:r>
              <a:rPr lang="en-US" sz="2400" dirty="0" smtClean="0"/>
              <a:t>“tried everything” but </a:t>
            </a:r>
            <a:r>
              <a:rPr lang="en-US" sz="2400" dirty="0"/>
              <a:t>cannot make any headway on this problem.  When you </a:t>
            </a:r>
            <a:r>
              <a:rPr lang="en-US" sz="2400" dirty="0" smtClean="0"/>
              <a:t>ask him </a:t>
            </a:r>
            <a:r>
              <a:rPr lang="en-US" sz="2400" dirty="0"/>
              <a:t>what exactly he has tried, he simply reiterates that he has tried </a:t>
            </a:r>
            <a:r>
              <a:rPr lang="en-US" sz="2400" dirty="0" smtClean="0"/>
              <a:t>“everything.”  What is happening? What </a:t>
            </a:r>
            <a:r>
              <a:rPr lang="en-US" sz="2400" dirty="0"/>
              <a:t>do you do</a:t>
            </a:r>
            <a:r>
              <a:rPr lang="en-US" sz="2400" smtClean="0"/>
              <a:t>? </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title"/>
          </p:nvPr>
        </p:nvSpPr>
        <p:spPr>
          <a:xfrm>
            <a:off x="457200" y="704088"/>
            <a:ext cx="8229600" cy="1143000"/>
          </a:xfrm>
        </p:spPr>
        <p:txBody>
          <a:bodyPr anchor="t" anchorCtr="0">
            <a:normAutofit fontScale="90000"/>
          </a:bodyPr>
          <a:lstStyle/>
          <a:p>
            <a:r>
              <a:rPr lang="en-US" dirty="0" smtClean="0">
                <a:latin typeface="Times New Roman" pitchFamily="18" charset="0"/>
                <a:cs typeface="Times New Roman" pitchFamily="18" charset="0"/>
              </a:rPr>
              <a:t>First Definitions</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107523" name="Text Box 3"/>
          <p:cNvSpPr txBox="1">
            <a:spLocks noChangeArrowheads="1"/>
          </p:cNvSpPr>
          <p:nvPr/>
        </p:nvSpPr>
        <p:spPr bwMode="auto">
          <a:xfrm>
            <a:off x="451555" y="3657600"/>
            <a:ext cx="7331075" cy="830997"/>
          </a:xfrm>
          <a:prstGeom prst="rect">
            <a:avLst/>
          </a:prstGeom>
          <a:noFill/>
          <a:ln w="9525">
            <a:noFill/>
            <a:miter lim="800000"/>
            <a:headEnd/>
            <a:tailEnd/>
          </a:ln>
          <a:effectLst/>
        </p:spPr>
        <p:txBody>
          <a:bodyPr>
            <a:spAutoFit/>
          </a:bodyPr>
          <a:lstStyle/>
          <a:p>
            <a:pPr eaLnBrk="1" hangingPunct="1"/>
            <a:r>
              <a:rPr lang="en-US" sz="2400" b="1" dirty="0"/>
              <a:t>Definition</a:t>
            </a:r>
            <a:r>
              <a:rPr lang="en-US" sz="2400" dirty="0"/>
              <a:t>: </a:t>
            </a:r>
            <a:r>
              <a:rPr lang="en-US" sz="2400" dirty="0" smtClean="0"/>
              <a:t>  </a:t>
            </a:r>
            <a:r>
              <a:rPr lang="en-US" sz="2400" i="1" dirty="0" smtClean="0">
                <a:latin typeface="Times New Roman" pitchFamily="18" charset="0"/>
                <a:cs typeface="Times New Roman" pitchFamily="18" charset="0"/>
              </a:rPr>
              <a:t>a</a:t>
            </a:r>
            <a:r>
              <a:rPr lang="en-US" sz="2400" i="1" baseline="-25000" dirty="0" smtClean="0">
                <a:latin typeface="Times New Roman" pitchFamily="18" charset="0"/>
                <a:cs typeface="Times New Roman" pitchFamily="18" charset="0"/>
              </a:rPr>
              <a:t>n</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rPr>
              <a:t>L  </a:t>
            </a:r>
            <a:r>
              <a:rPr lang="en-US" sz="2400" dirty="0">
                <a:latin typeface="Times New Roman" pitchFamily="18" charset="0"/>
                <a:cs typeface="Times New Roman" pitchFamily="18" charset="0"/>
              </a:rPr>
              <a:t>means that  </a:t>
            </a:r>
            <a:r>
              <a:rPr lang="en-US" sz="2400" dirty="0">
                <a:latin typeface="Times New Roman" pitchFamily="18" charset="0"/>
                <a:cs typeface="Times New Roman" pitchFamily="18" charset="0"/>
                <a:sym typeface="Symbol" pitchFamily="18" charset="2"/>
              </a:rPr>
              <a:t>for </a:t>
            </a:r>
            <a:r>
              <a:rPr lang="en-US" sz="2400" dirty="0" smtClean="0">
                <a:latin typeface="Times New Roman" pitchFamily="18" charset="0"/>
                <a:cs typeface="Times New Roman" pitchFamily="18" charset="0"/>
                <a:sym typeface="Symbol" pitchFamily="18" charset="2"/>
              </a:rPr>
              <a:t>every  </a:t>
            </a:r>
            <a:r>
              <a:rPr lang="en-US" sz="2400"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rPr>
              <a:t> &gt; </a:t>
            </a:r>
            <a:r>
              <a:rPr lang="en-US" sz="2400" dirty="0" smtClean="0">
                <a:latin typeface="Times New Roman" pitchFamily="18" charset="0"/>
                <a:cs typeface="Times New Roman" pitchFamily="18" charset="0"/>
              </a:rPr>
              <a:t>0, </a:t>
            </a:r>
            <a:endParaRPr lang="en-US" sz="2400" dirty="0">
              <a:latin typeface="Times New Roman" pitchFamily="18" charset="0"/>
              <a:cs typeface="Times New Roman" pitchFamily="18" charset="0"/>
            </a:endParaRPr>
          </a:p>
          <a:p>
            <a:pPr eaLnBrk="1" hangingPunct="1"/>
            <a:r>
              <a:rPr lang="en-US" sz="2400" dirty="0">
                <a:latin typeface="Times New Roman" pitchFamily="18" charset="0"/>
                <a:cs typeface="Times New Roman" pitchFamily="18" charset="0"/>
              </a:rPr>
              <a:t>there exists </a:t>
            </a:r>
            <a:r>
              <a:rPr lang="en-US" sz="2400" dirty="0" smtClean="0">
                <a:latin typeface="Times New Roman" pitchFamily="18" charset="0"/>
                <a:cs typeface="Times New Roman" pitchFamily="18" charset="0"/>
              </a:rPr>
              <a:t>N </a:t>
            </a:r>
            <a:r>
              <a:rPr lang="en-US" sz="2400" dirty="0" smtClean="0">
                <a:latin typeface="Times New Roman" pitchFamily="18" charset="0"/>
                <a:cs typeface="Times New Roman" pitchFamily="18" charset="0"/>
                <a:sym typeface="Symbol" pitchFamily="18" charset="2"/>
              </a:rPr>
              <a:t></a:t>
            </a:r>
            <a:r>
              <a:rPr lang="en-US" sz="2400" b="1" dirty="0" smtClean="0">
                <a:latin typeface="Times New Roman" pitchFamily="18" charset="0"/>
                <a:cs typeface="Times New Roman" pitchFamily="18" charset="0"/>
                <a:sym typeface="Symbol" pitchFamily="18" charset="2"/>
              </a:rPr>
              <a:t> </a:t>
            </a:r>
            <a:r>
              <a:rPr lang="en-US" sz="2400" b="1" dirty="0" smtClean="0">
                <a:latin typeface="Times New Roman" pitchFamily="18" charset="0"/>
                <a:cs typeface="Times New Roman" pitchFamily="18" charset="0"/>
                <a:sym typeface="Euclid Extra"/>
              </a:rPr>
              <a:t></a:t>
            </a:r>
            <a:r>
              <a:rPr lang="en-US" sz="2400" dirty="0" smtClean="0">
                <a:latin typeface="Times New Roman" pitchFamily="18" charset="0"/>
                <a:cs typeface="Times New Roman" pitchFamily="18" charset="0"/>
                <a:sym typeface="Arial Alternative" pitchFamily="49" charset="2"/>
              </a:rPr>
              <a:t>  </a:t>
            </a:r>
            <a:r>
              <a:rPr lang="en-US" sz="2400" dirty="0">
                <a:latin typeface="Times New Roman" pitchFamily="18" charset="0"/>
                <a:cs typeface="Times New Roman" pitchFamily="18" charset="0"/>
                <a:sym typeface="Symbol" pitchFamily="18" charset="2"/>
              </a:rPr>
              <a:t>such that for all n &gt; N,  d(</a:t>
            </a:r>
            <a:r>
              <a:rPr lang="en-US" sz="2400" i="1" dirty="0">
                <a:latin typeface="Times New Roman" pitchFamily="18" charset="0"/>
                <a:cs typeface="Times New Roman" pitchFamily="18" charset="0"/>
                <a:sym typeface="Symbol" pitchFamily="18" charset="2"/>
              </a:rPr>
              <a:t>a</a:t>
            </a:r>
            <a:r>
              <a:rPr lang="en-US" sz="2400" i="1" baseline="-25000" dirty="0">
                <a:latin typeface="Times New Roman" pitchFamily="18" charset="0"/>
                <a:cs typeface="Times New Roman" pitchFamily="18" charset="0"/>
                <a:sym typeface="Symbol" pitchFamily="18" charset="2"/>
              </a:rPr>
              <a:t>n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L</a:t>
            </a:r>
            <a:r>
              <a:rPr lang="en-US" sz="2400" dirty="0">
                <a:latin typeface="Times New Roman" pitchFamily="18" charset="0"/>
                <a:cs typeface="Times New Roman" pitchFamily="18" charset="0"/>
                <a:sym typeface="Symbol" pitchFamily="18" charset="2"/>
              </a:rPr>
              <a:t>) &lt; </a:t>
            </a:r>
            <a:r>
              <a:rPr lang="en-US" sz="2400" dirty="0" smtClean="0">
                <a:latin typeface="Times New Roman" pitchFamily="18" charset="0"/>
                <a:cs typeface="Times New Roman" pitchFamily="18" charset="0"/>
                <a:sym typeface="Symbol" pitchFamily="18" charset="2"/>
              </a:rPr>
              <a:t></a:t>
            </a:r>
            <a:r>
              <a:rPr lang="en-US" sz="2400" dirty="0" smtClean="0">
                <a:latin typeface="Times New Roman" pitchFamily="18" charset="0"/>
                <a:cs typeface="Times New Roman" pitchFamily="18" charset="0"/>
              </a:rPr>
              <a:t>.</a:t>
            </a:r>
            <a:endParaRPr lang="en-US" sz="2400" i="1" dirty="0">
              <a:latin typeface="Times New Roman" pitchFamily="18" charset="0"/>
              <a:cs typeface="Times New Roman" pitchFamily="18" charset="0"/>
            </a:endParaRPr>
          </a:p>
        </p:txBody>
      </p:sp>
      <p:sp>
        <p:nvSpPr>
          <p:cNvPr id="107533" name="Text Box 13"/>
          <p:cNvSpPr txBox="1">
            <a:spLocks noChangeArrowheads="1"/>
          </p:cNvSpPr>
          <p:nvPr/>
        </p:nvSpPr>
        <p:spPr bwMode="auto">
          <a:xfrm>
            <a:off x="381000" y="1524000"/>
            <a:ext cx="7086600" cy="830997"/>
          </a:xfrm>
          <a:prstGeom prst="rect">
            <a:avLst/>
          </a:prstGeom>
          <a:noFill/>
          <a:ln w="9525">
            <a:noFill/>
            <a:miter lim="800000"/>
            <a:headEnd/>
            <a:tailEnd/>
          </a:ln>
          <a:effectLst/>
        </p:spPr>
        <p:txBody>
          <a:bodyPr>
            <a:spAutoFit/>
          </a:bodyPr>
          <a:lstStyle/>
          <a:p>
            <a:r>
              <a:rPr lang="en-US" sz="2400" dirty="0" smtClean="0"/>
              <a:t>In beginning real analysis, we typically begin with sequence convergence:</a:t>
            </a:r>
            <a:endParaRPr lang="en-US" sz="2400" dirty="0"/>
          </a:p>
        </p:txBody>
      </p:sp>
      <p:pic>
        <p:nvPicPr>
          <p:cNvPr id="5" name="Picture 12" descr="whatta"/>
          <p:cNvPicPr>
            <a:picLocks noChangeAspect="1" noChangeArrowheads="1"/>
          </p:cNvPicPr>
          <p:nvPr/>
        </p:nvPicPr>
        <p:blipFill>
          <a:blip r:embed="rId2" cstate="print"/>
          <a:srcRect/>
          <a:stretch>
            <a:fillRect/>
          </a:stretch>
        </p:blipFill>
        <p:spPr bwMode="auto">
          <a:xfrm>
            <a:off x="6858000" y="2362200"/>
            <a:ext cx="1189038" cy="1474788"/>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Text Box 3"/>
          <p:cNvSpPr txBox="1">
            <a:spLocks noChangeArrowheads="1"/>
          </p:cNvSpPr>
          <p:nvPr/>
        </p:nvSpPr>
        <p:spPr bwMode="auto">
          <a:xfrm>
            <a:off x="457200" y="3048000"/>
            <a:ext cx="8382000" cy="1200329"/>
          </a:xfrm>
          <a:prstGeom prst="rect">
            <a:avLst/>
          </a:prstGeom>
          <a:noFill/>
          <a:ln w="9525">
            <a:noFill/>
            <a:miter lim="800000"/>
            <a:headEnd/>
            <a:tailEnd/>
          </a:ln>
          <a:effectLst/>
        </p:spPr>
        <p:txBody>
          <a:bodyPr wrap="square">
            <a:spAutoFit/>
          </a:bodyPr>
          <a:lstStyle/>
          <a:p>
            <a:r>
              <a:rPr lang="en-US" sz="2400" b="1" dirty="0" smtClean="0"/>
              <a:t>Intuition</a:t>
            </a:r>
            <a:r>
              <a:rPr lang="en-US" sz="2400" dirty="0" smtClean="0"/>
              <a:t>:  the sequence (</a:t>
            </a:r>
            <a:r>
              <a:rPr lang="en-US" sz="2400" i="1" dirty="0" smtClean="0"/>
              <a:t>a</a:t>
            </a:r>
            <a:r>
              <a:rPr lang="en-US" sz="2400" i="1" baseline="-25000" dirty="0" smtClean="0"/>
              <a:t>n</a:t>
            </a:r>
            <a:r>
              <a:rPr lang="en-US" sz="2400" dirty="0" smtClean="0"/>
              <a:t> ) converges to a limit </a:t>
            </a:r>
            <a:r>
              <a:rPr lang="en-US" sz="2400" i="1" dirty="0" smtClean="0"/>
              <a:t>L</a:t>
            </a:r>
            <a:r>
              <a:rPr lang="en-US" sz="2400" dirty="0" smtClean="0"/>
              <a:t> provided that, as we go farther and farther out in the sequence, the terms of the sequence get closer and closer to </a:t>
            </a:r>
            <a:r>
              <a:rPr lang="en-US" sz="2400" i="1" dirty="0" smtClean="0"/>
              <a:t>L</a:t>
            </a:r>
            <a:r>
              <a:rPr lang="en-US" sz="2400" dirty="0" smtClean="0"/>
              <a:t>.    </a:t>
            </a:r>
            <a:r>
              <a:rPr lang="en-US" sz="2400" i="1" dirty="0" smtClean="0"/>
              <a:t> </a:t>
            </a:r>
            <a:endParaRPr lang="en-US" sz="2400" i="1" dirty="0"/>
          </a:p>
        </p:txBody>
      </p:sp>
      <p:sp>
        <p:nvSpPr>
          <p:cNvPr id="16" name="Rectangle 2"/>
          <p:cNvSpPr>
            <a:spLocks noGrp="1" noChangeArrowheads="1"/>
          </p:cNvSpPr>
          <p:nvPr>
            <p:ph type="title"/>
          </p:nvPr>
        </p:nvSpPr>
        <p:spPr>
          <a:xfrm>
            <a:off x="457200" y="704088"/>
            <a:ext cx="8229600" cy="1143000"/>
          </a:xfrm>
        </p:spPr>
        <p:txBody>
          <a:bodyPr anchor="t" anchorCtr="0">
            <a:normAutofit/>
          </a:bodyPr>
          <a:lstStyle/>
          <a:p>
            <a:r>
              <a:rPr lang="en-US" dirty="0" smtClean="0">
                <a:latin typeface="Times New Roman" pitchFamily="18" charset="0"/>
                <a:cs typeface="Times New Roman" pitchFamily="18" charset="0"/>
              </a:rPr>
              <a:t>We start where the students are</a:t>
            </a:r>
            <a:endParaRPr lang="en-US" dirty="0">
              <a:latin typeface="Times New Roman" pitchFamily="18" charset="0"/>
              <a:cs typeface="Times New Roman" pitchFamily="18" charset="0"/>
            </a:endParaRPr>
          </a:p>
        </p:txBody>
      </p:sp>
      <p:sp>
        <p:nvSpPr>
          <p:cNvPr id="8" name="Cloud Callout 7"/>
          <p:cNvSpPr/>
          <p:nvPr/>
        </p:nvSpPr>
        <p:spPr>
          <a:xfrm>
            <a:off x="2971800" y="4580138"/>
            <a:ext cx="5562600" cy="1744462"/>
          </a:xfrm>
          <a:prstGeom prst="cloudCallout">
            <a:avLst>
              <a:gd name="adj1" fmla="val -28839"/>
              <a:gd name="adj2" fmla="val -717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Why isn’t this a definition (in the mathematical sense)? </a:t>
            </a:r>
            <a:endParaRPr lang="en-US" sz="24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Text Box 3"/>
          <p:cNvSpPr txBox="1">
            <a:spLocks noChangeArrowheads="1"/>
          </p:cNvSpPr>
          <p:nvPr/>
        </p:nvSpPr>
        <p:spPr bwMode="auto">
          <a:xfrm>
            <a:off x="457200" y="3048000"/>
            <a:ext cx="8382000" cy="1200329"/>
          </a:xfrm>
          <a:prstGeom prst="rect">
            <a:avLst/>
          </a:prstGeom>
          <a:noFill/>
          <a:ln w="9525">
            <a:noFill/>
            <a:miter lim="800000"/>
            <a:headEnd/>
            <a:tailEnd/>
          </a:ln>
          <a:effectLst/>
        </p:spPr>
        <p:txBody>
          <a:bodyPr wrap="square">
            <a:spAutoFit/>
          </a:bodyPr>
          <a:lstStyle/>
          <a:p>
            <a:r>
              <a:rPr lang="en-US" sz="2400" b="1" dirty="0" smtClean="0"/>
              <a:t>Intuition</a:t>
            </a:r>
            <a:r>
              <a:rPr lang="en-US" sz="2400" dirty="0" smtClean="0"/>
              <a:t>:  the sequence (</a:t>
            </a:r>
            <a:r>
              <a:rPr lang="en-US" sz="2400" i="1" dirty="0" smtClean="0"/>
              <a:t>a</a:t>
            </a:r>
            <a:r>
              <a:rPr lang="en-US" sz="2400" i="1" baseline="-25000" dirty="0" smtClean="0"/>
              <a:t>n</a:t>
            </a:r>
            <a:r>
              <a:rPr lang="en-US" sz="2400" dirty="0" smtClean="0"/>
              <a:t> ) converges to a limit </a:t>
            </a:r>
            <a:r>
              <a:rPr lang="en-US" sz="2400" i="1" dirty="0" smtClean="0"/>
              <a:t>L</a:t>
            </a:r>
            <a:r>
              <a:rPr lang="en-US" sz="2400" dirty="0" smtClean="0"/>
              <a:t> provided that, as we go </a:t>
            </a:r>
            <a:r>
              <a:rPr lang="en-US" sz="2400" dirty="0" smtClean="0">
                <a:solidFill>
                  <a:srgbClr val="FF0000"/>
                </a:solidFill>
              </a:rPr>
              <a:t>farther and farther out</a:t>
            </a:r>
            <a:r>
              <a:rPr lang="en-US" sz="2400" dirty="0" smtClean="0"/>
              <a:t> in the sequence, the terms of the sequence get </a:t>
            </a:r>
            <a:r>
              <a:rPr lang="en-US" sz="2400" dirty="0" smtClean="0">
                <a:solidFill>
                  <a:srgbClr val="FF0000"/>
                </a:solidFill>
              </a:rPr>
              <a:t>closer and closer </a:t>
            </a:r>
            <a:r>
              <a:rPr lang="en-US" sz="2400" dirty="0" smtClean="0"/>
              <a:t>to </a:t>
            </a:r>
            <a:r>
              <a:rPr lang="en-US" sz="2400" i="1" dirty="0" smtClean="0"/>
              <a:t>L</a:t>
            </a:r>
            <a:r>
              <a:rPr lang="en-US" sz="2400" dirty="0" smtClean="0"/>
              <a:t>.    </a:t>
            </a:r>
            <a:r>
              <a:rPr lang="en-US" sz="2400" i="1" dirty="0" smtClean="0"/>
              <a:t> </a:t>
            </a:r>
            <a:endParaRPr lang="en-US" sz="2400" i="1" dirty="0"/>
          </a:p>
        </p:txBody>
      </p:sp>
      <p:sp>
        <p:nvSpPr>
          <p:cNvPr id="16" name="Rectangle 2"/>
          <p:cNvSpPr>
            <a:spLocks noGrp="1" noChangeArrowheads="1"/>
          </p:cNvSpPr>
          <p:nvPr>
            <p:ph type="title"/>
          </p:nvPr>
        </p:nvSpPr>
        <p:spPr>
          <a:xfrm>
            <a:off x="457200" y="704088"/>
            <a:ext cx="8229600" cy="1143000"/>
          </a:xfrm>
        </p:spPr>
        <p:txBody>
          <a:bodyPr anchor="t" anchorCtr="0">
            <a:normAutofit fontScale="90000"/>
          </a:bodyPr>
          <a:lstStyle/>
          <a:p>
            <a:r>
              <a:rPr lang="en-US" dirty="0" smtClean="0">
                <a:latin typeface="Times New Roman" pitchFamily="18" charset="0"/>
                <a:cs typeface="Times New Roman" pitchFamily="18" charset="0"/>
              </a:rPr>
              <a:t>Intuition First</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ransition advClick="0" advTm="1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grpId="0" nodeType="afterEffect">
                                  <p:stCondLst>
                                    <p:cond delay="0"/>
                                  </p:stCondLst>
                                  <p:childTnLst>
                                    <p:animMotion origin="layout" path="M -3.33333E-6 5.20231E-7 L -3.33333E-6 -0.22058 " pathEditMode="relative" rAng="0" ptsTypes="AA">
                                      <p:cBhvr>
                                        <p:cTn id="6" dur="1000" fill="hold"/>
                                        <p:tgtEl>
                                          <p:spTgt spid="107523"/>
                                        </p:tgtEl>
                                        <p:attrNameLst>
                                          <p:attrName>ppt_x</p:attrName>
                                          <p:attrName>ppt_y</p:attrName>
                                        </p:attrNameLst>
                                      </p:cBhvr>
                                      <p:rCtr x="0" y="-11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Text Box 3"/>
          <p:cNvSpPr txBox="1">
            <a:spLocks noChangeArrowheads="1"/>
          </p:cNvSpPr>
          <p:nvPr/>
        </p:nvSpPr>
        <p:spPr bwMode="auto">
          <a:xfrm>
            <a:off x="457200" y="1524000"/>
            <a:ext cx="8382000" cy="1200329"/>
          </a:xfrm>
          <a:prstGeom prst="rect">
            <a:avLst/>
          </a:prstGeom>
          <a:noFill/>
          <a:ln w="9525">
            <a:noFill/>
            <a:miter lim="800000"/>
            <a:headEnd/>
            <a:tailEnd/>
          </a:ln>
          <a:effectLst/>
        </p:spPr>
        <p:txBody>
          <a:bodyPr wrap="square">
            <a:spAutoFit/>
          </a:bodyPr>
          <a:lstStyle/>
          <a:p>
            <a:r>
              <a:rPr lang="en-US" sz="2400" b="1" dirty="0" smtClean="0"/>
              <a:t>Intuition</a:t>
            </a:r>
            <a:r>
              <a:rPr lang="en-US" sz="2400" dirty="0" smtClean="0"/>
              <a:t>:  the sequence (</a:t>
            </a:r>
            <a:r>
              <a:rPr lang="en-US" sz="2400" i="1" dirty="0" smtClean="0"/>
              <a:t>a</a:t>
            </a:r>
            <a:r>
              <a:rPr lang="en-US" sz="2400" i="1" baseline="-25000" dirty="0" smtClean="0"/>
              <a:t>n</a:t>
            </a:r>
            <a:r>
              <a:rPr lang="en-US" sz="2400" dirty="0" smtClean="0"/>
              <a:t> ) converges to a limit </a:t>
            </a:r>
            <a:r>
              <a:rPr lang="en-US" sz="2400" i="1" dirty="0" smtClean="0"/>
              <a:t>L</a:t>
            </a:r>
            <a:r>
              <a:rPr lang="en-US" sz="2400" dirty="0" smtClean="0"/>
              <a:t> provided that, as we go </a:t>
            </a:r>
            <a:r>
              <a:rPr lang="en-US" sz="2400" dirty="0" smtClean="0">
                <a:solidFill>
                  <a:srgbClr val="FF0000"/>
                </a:solidFill>
              </a:rPr>
              <a:t>farther and farther out</a:t>
            </a:r>
            <a:r>
              <a:rPr lang="en-US" sz="2400" dirty="0" smtClean="0"/>
              <a:t> in the sequence, the terms of the sequence get </a:t>
            </a:r>
            <a:r>
              <a:rPr lang="en-US" sz="2400" dirty="0" smtClean="0">
                <a:solidFill>
                  <a:srgbClr val="FF0000"/>
                </a:solidFill>
              </a:rPr>
              <a:t>closer and closer </a:t>
            </a:r>
            <a:r>
              <a:rPr lang="en-US" sz="2400" dirty="0" smtClean="0"/>
              <a:t>to </a:t>
            </a:r>
            <a:r>
              <a:rPr lang="en-US" sz="2400" i="1" dirty="0" smtClean="0"/>
              <a:t>L</a:t>
            </a:r>
            <a:r>
              <a:rPr lang="en-US" sz="2400" dirty="0" smtClean="0"/>
              <a:t>.    </a:t>
            </a:r>
            <a:r>
              <a:rPr lang="en-US" sz="2400" i="1" dirty="0" smtClean="0"/>
              <a:t> </a:t>
            </a:r>
            <a:endParaRPr lang="en-US" sz="2400" i="1" dirty="0"/>
          </a:p>
        </p:txBody>
      </p:sp>
      <p:sp>
        <p:nvSpPr>
          <p:cNvPr id="16" name="Rectangle 2"/>
          <p:cNvSpPr>
            <a:spLocks noGrp="1" noChangeArrowheads="1"/>
          </p:cNvSpPr>
          <p:nvPr>
            <p:ph type="title"/>
          </p:nvPr>
        </p:nvSpPr>
        <p:spPr>
          <a:xfrm>
            <a:off x="457200" y="704088"/>
            <a:ext cx="8229600" cy="1143000"/>
          </a:xfrm>
        </p:spPr>
        <p:txBody>
          <a:bodyPr anchor="t" anchorCtr="0">
            <a:normAutofit fontScale="90000"/>
          </a:bodyPr>
          <a:lstStyle/>
          <a:p>
            <a:r>
              <a:rPr lang="en-US" dirty="0" smtClean="0">
                <a:latin typeface="Times New Roman" pitchFamily="18" charset="0"/>
                <a:cs typeface="Times New Roman" pitchFamily="18" charset="0"/>
              </a:rPr>
              <a:t>Intuition First</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4" name="TextBox 3"/>
          <p:cNvSpPr txBox="1"/>
          <p:nvPr/>
        </p:nvSpPr>
        <p:spPr>
          <a:xfrm>
            <a:off x="609600" y="3657600"/>
            <a:ext cx="8001000" cy="1938992"/>
          </a:xfrm>
          <a:prstGeom prst="rect">
            <a:avLst/>
          </a:prstGeom>
          <a:noFill/>
        </p:spPr>
        <p:txBody>
          <a:bodyPr wrap="square" rtlCol="0">
            <a:spAutoFit/>
          </a:bodyPr>
          <a:lstStyle/>
          <a:p>
            <a:r>
              <a:rPr lang="en-US" sz="2400" dirty="0" smtClean="0"/>
              <a:t>The key sticking points are the phrases “farther and farther out” and “closer and closer.”  Any mathematically sound definition requires a rigorous understanding of what these phrases mean and how they fit together to give us the behavior that we want.</a:t>
            </a:r>
            <a:endParaRPr lang="en-US" sz="24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Text Box 3"/>
          <p:cNvSpPr txBox="1">
            <a:spLocks noChangeArrowheads="1"/>
          </p:cNvSpPr>
          <p:nvPr/>
        </p:nvSpPr>
        <p:spPr bwMode="auto">
          <a:xfrm>
            <a:off x="457200" y="1524000"/>
            <a:ext cx="8382000" cy="1200329"/>
          </a:xfrm>
          <a:prstGeom prst="rect">
            <a:avLst/>
          </a:prstGeom>
          <a:noFill/>
          <a:ln w="9525">
            <a:noFill/>
            <a:miter lim="800000"/>
            <a:headEnd/>
            <a:tailEnd/>
          </a:ln>
          <a:effectLst/>
        </p:spPr>
        <p:txBody>
          <a:bodyPr wrap="square">
            <a:spAutoFit/>
          </a:bodyPr>
          <a:lstStyle/>
          <a:p>
            <a:r>
              <a:rPr lang="en-US" sz="2400" b="1" dirty="0" smtClean="0"/>
              <a:t>Intuition</a:t>
            </a:r>
            <a:r>
              <a:rPr lang="en-US" sz="2400" dirty="0" smtClean="0"/>
              <a:t>:  the sequence (</a:t>
            </a:r>
            <a:r>
              <a:rPr lang="en-US" sz="2400" i="1" dirty="0" smtClean="0"/>
              <a:t>a</a:t>
            </a:r>
            <a:r>
              <a:rPr lang="en-US" sz="2400" i="1" baseline="-25000" dirty="0" smtClean="0"/>
              <a:t>n</a:t>
            </a:r>
            <a:r>
              <a:rPr lang="en-US" sz="2400" dirty="0" smtClean="0"/>
              <a:t> ) converges to a limit </a:t>
            </a:r>
            <a:r>
              <a:rPr lang="en-US" sz="2400" i="1" dirty="0" smtClean="0"/>
              <a:t>L</a:t>
            </a:r>
            <a:r>
              <a:rPr lang="en-US" sz="2400" dirty="0" smtClean="0"/>
              <a:t> provided that, as we go </a:t>
            </a:r>
            <a:r>
              <a:rPr lang="en-US" sz="2400" dirty="0" smtClean="0">
                <a:solidFill>
                  <a:srgbClr val="FF0000"/>
                </a:solidFill>
              </a:rPr>
              <a:t>farther and farther out</a:t>
            </a:r>
            <a:r>
              <a:rPr lang="en-US" sz="2400" dirty="0" smtClean="0"/>
              <a:t> in the sequence, the terms of the sequence get </a:t>
            </a:r>
            <a:r>
              <a:rPr lang="en-US" sz="2400" dirty="0" smtClean="0">
                <a:solidFill>
                  <a:srgbClr val="FF0000"/>
                </a:solidFill>
              </a:rPr>
              <a:t>closer and closer </a:t>
            </a:r>
            <a:r>
              <a:rPr lang="en-US" sz="2400" dirty="0" smtClean="0"/>
              <a:t>to </a:t>
            </a:r>
            <a:r>
              <a:rPr lang="en-US" sz="2400" i="1" dirty="0" smtClean="0"/>
              <a:t>L</a:t>
            </a:r>
            <a:r>
              <a:rPr lang="en-US" sz="2400" dirty="0" smtClean="0"/>
              <a:t>.    </a:t>
            </a:r>
            <a:r>
              <a:rPr lang="en-US" sz="2400" i="1" dirty="0" smtClean="0"/>
              <a:t> </a:t>
            </a:r>
            <a:endParaRPr lang="en-US" sz="2400" i="1" dirty="0"/>
          </a:p>
        </p:txBody>
      </p:sp>
      <p:sp>
        <p:nvSpPr>
          <p:cNvPr id="16" name="Rectangle 2"/>
          <p:cNvSpPr>
            <a:spLocks noGrp="1" noChangeArrowheads="1"/>
          </p:cNvSpPr>
          <p:nvPr>
            <p:ph type="title"/>
          </p:nvPr>
        </p:nvSpPr>
        <p:spPr>
          <a:xfrm>
            <a:off x="457200" y="704088"/>
            <a:ext cx="8229600" cy="1143000"/>
          </a:xfrm>
        </p:spPr>
        <p:txBody>
          <a:bodyPr anchor="t" anchorCtr="0">
            <a:normAutofit fontScale="90000"/>
          </a:bodyPr>
          <a:lstStyle/>
          <a:p>
            <a:r>
              <a:rPr lang="en-US" dirty="0" smtClean="0">
                <a:latin typeface="Times New Roman" pitchFamily="18" charset="0"/>
                <a:cs typeface="Times New Roman" pitchFamily="18" charset="0"/>
              </a:rPr>
              <a:t>Intuition First</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4" name="TextBox 3"/>
          <p:cNvSpPr txBox="1"/>
          <p:nvPr/>
        </p:nvSpPr>
        <p:spPr>
          <a:xfrm>
            <a:off x="609600" y="3657600"/>
            <a:ext cx="8001000" cy="1938992"/>
          </a:xfrm>
          <a:prstGeom prst="rect">
            <a:avLst/>
          </a:prstGeom>
          <a:noFill/>
        </p:spPr>
        <p:txBody>
          <a:bodyPr wrap="square" rtlCol="0">
            <a:spAutoFit/>
          </a:bodyPr>
          <a:lstStyle/>
          <a:p>
            <a:r>
              <a:rPr lang="en-US" sz="2400" dirty="0" smtClean="0"/>
              <a:t>The key sticking points are the phrases “farther and farther out” and “closer and closer.”  Any mathematically sound definition requires a rigorous understanding of what these phrases mean and how they fit together to give us the behavior that we want.</a:t>
            </a:r>
            <a:endParaRPr lang="en-US" sz="2400" dirty="0"/>
          </a:p>
        </p:txBody>
      </p:sp>
      <p:sp>
        <p:nvSpPr>
          <p:cNvPr id="5" name="Cloud Callout 4"/>
          <p:cNvSpPr/>
          <p:nvPr/>
        </p:nvSpPr>
        <p:spPr>
          <a:xfrm>
            <a:off x="1066800" y="685800"/>
            <a:ext cx="8077200" cy="2819400"/>
          </a:xfrm>
          <a:prstGeom prst="cloudCallout">
            <a:avLst>
              <a:gd name="adj1" fmla="val -22760"/>
              <a:gd name="adj2" fmla="val 740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It took people like Gauss and Cauchy and Riemann and </a:t>
            </a:r>
            <a:r>
              <a:rPr lang="en-US" sz="2400" dirty="0" err="1" smtClean="0"/>
              <a:t>Weierstrass</a:t>
            </a:r>
            <a:r>
              <a:rPr lang="en-US" sz="2400" dirty="0" smtClean="0"/>
              <a:t> most of a century to get a handle on this; we shouldn’t be surprised if our students don’t pick it up immediately.</a:t>
            </a:r>
            <a:endParaRPr lang="en-US" sz="2400" dirty="0"/>
          </a:p>
        </p:txBody>
      </p:sp>
    </p:spTree>
    <p:extLst>
      <p:ext uri="{BB962C8B-B14F-4D97-AF65-F5344CB8AC3E}">
        <p14:creationId xmlns:p14="http://schemas.microsoft.com/office/powerpoint/2010/main" val="8666948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Text Box 3"/>
          <p:cNvSpPr txBox="1">
            <a:spLocks noChangeArrowheads="1"/>
          </p:cNvSpPr>
          <p:nvPr/>
        </p:nvSpPr>
        <p:spPr bwMode="auto">
          <a:xfrm>
            <a:off x="457200" y="3733800"/>
            <a:ext cx="7331075" cy="830997"/>
          </a:xfrm>
          <a:prstGeom prst="rect">
            <a:avLst/>
          </a:prstGeom>
          <a:noFill/>
          <a:ln w="9525">
            <a:noFill/>
            <a:miter lim="800000"/>
            <a:headEnd/>
            <a:tailEnd/>
          </a:ln>
          <a:effectLst/>
        </p:spPr>
        <p:txBody>
          <a:bodyPr>
            <a:spAutoFit/>
          </a:bodyPr>
          <a:lstStyle/>
          <a:p>
            <a:pPr eaLnBrk="1" hangingPunct="1"/>
            <a:r>
              <a:rPr lang="en-US" sz="2400" b="1" dirty="0"/>
              <a:t>Definition</a:t>
            </a:r>
            <a:r>
              <a:rPr lang="en-US" sz="2400" dirty="0"/>
              <a:t>: </a:t>
            </a:r>
            <a:r>
              <a:rPr lang="en-US" sz="2400" dirty="0" smtClean="0"/>
              <a:t>  </a:t>
            </a:r>
            <a:r>
              <a:rPr lang="en-US" sz="2400" i="1" dirty="0" smtClean="0">
                <a:latin typeface="Times New Roman" pitchFamily="18" charset="0"/>
                <a:cs typeface="Times New Roman" pitchFamily="18" charset="0"/>
              </a:rPr>
              <a:t>a</a:t>
            </a:r>
            <a:r>
              <a:rPr lang="en-US" sz="2400" i="1" baseline="-25000" dirty="0" smtClean="0">
                <a:latin typeface="Times New Roman" pitchFamily="18" charset="0"/>
                <a:cs typeface="Times New Roman" pitchFamily="18" charset="0"/>
              </a:rPr>
              <a:t>n</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rPr>
              <a:t>L  </a:t>
            </a:r>
            <a:r>
              <a:rPr lang="en-US" sz="2400" dirty="0">
                <a:latin typeface="Times New Roman" pitchFamily="18" charset="0"/>
                <a:cs typeface="Times New Roman" pitchFamily="18" charset="0"/>
              </a:rPr>
              <a:t>means that  </a:t>
            </a:r>
            <a:r>
              <a:rPr lang="en-US" sz="2400" dirty="0">
                <a:latin typeface="Times New Roman" pitchFamily="18" charset="0"/>
                <a:cs typeface="Times New Roman" pitchFamily="18" charset="0"/>
                <a:sym typeface="Symbol" pitchFamily="18" charset="2"/>
              </a:rPr>
              <a:t>for </a:t>
            </a:r>
            <a:r>
              <a:rPr lang="en-US" sz="2400" dirty="0" smtClean="0">
                <a:latin typeface="Times New Roman" pitchFamily="18" charset="0"/>
                <a:cs typeface="Times New Roman" pitchFamily="18" charset="0"/>
                <a:sym typeface="Symbol" pitchFamily="18" charset="2"/>
              </a:rPr>
              <a:t>every  </a:t>
            </a:r>
            <a:r>
              <a:rPr lang="en-US" sz="2400"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rPr>
              <a:t> &gt; </a:t>
            </a:r>
            <a:r>
              <a:rPr lang="en-US" sz="2400" dirty="0" smtClean="0">
                <a:latin typeface="Times New Roman" pitchFamily="18" charset="0"/>
                <a:cs typeface="Times New Roman" pitchFamily="18" charset="0"/>
              </a:rPr>
              <a:t>0, </a:t>
            </a:r>
            <a:endParaRPr lang="en-US" sz="2400" dirty="0">
              <a:latin typeface="Times New Roman" pitchFamily="18" charset="0"/>
              <a:cs typeface="Times New Roman" pitchFamily="18" charset="0"/>
            </a:endParaRPr>
          </a:p>
          <a:p>
            <a:pPr eaLnBrk="1" hangingPunct="1"/>
            <a:r>
              <a:rPr lang="en-US" sz="2400" dirty="0">
                <a:latin typeface="Times New Roman" pitchFamily="18" charset="0"/>
                <a:cs typeface="Times New Roman" pitchFamily="18" charset="0"/>
              </a:rPr>
              <a:t>there exists </a:t>
            </a:r>
            <a:r>
              <a:rPr lang="en-US" sz="2400" dirty="0" smtClean="0">
                <a:latin typeface="Times New Roman" pitchFamily="18" charset="0"/>
                <a:cs typeface="Times New Roman" pitchFamily="18" charset="0"/>
              </a:rPr>
              <a:t>N </a:t>
            </a:r>
            <a:r>
              <a:rPr lang="en-US" sz="2400" dirty="0" smtClean="0">
                <a:latin typeface="Times New Roman" pitchFamily="18" charset="0"/>
                <a:cs typeface="Times New Roman" pitchFamily="18" charset="0"/>
                <a:sym typeface="Symbol" pitchFamily="18" charset="2"/>
              </a:rPr>
              <a:t></a:t>
            </a:r>
            <a:r>
              <a:rPr lang="en-US" sz="2400" b="1" dirty="0" smtClean="0">
                <a:latin typeface="Times New Roman" pitchFamily="18" charset="0"/>
                <a:cs typeface="Times New Roman" pitchFamily="18" charset="0"/>
                <a:sym typeface="Symbol" pitchFamily="18" charset="2"/>
              </a:rPr>
              <a:t> </a:t>
            </a:r>
            <a:r>
              <a:rPr lang="en-US" sz="2400" b="1" dirty="0" smtClean="0">
                <a:latin typeface="Times New Roman" pitchFamily="18" charset="0"/>
                <a:cs typeface="Times New Roman" pitchFamily="18" charset="0"/>
                <a:sym typeface="Euclid Extra"/>
              </a:rPr>
              <a:t></a:t>
            </a:r>
            <a:r>
              <a:rPr lang="en-US" sz="2400" dirty="0" smtClean="0">
                <a:latin typeface="Times New Roman" pitchFamily="18" charset="0"/>
                <a:cs typeface="Times New Roman" pitchFamily="18" charset="0"/>
                <a:sym typeface="Arial Alternative" pitchFamily="49" charset="2"/>
              </a:rPr>
              <a:t>  </a:t>
            </a:r>
            <a:r>
              <a:rPr lang="en-US" sz="2400" dirty="0">
                <a:latin typeface="Times New Roman" pitchFamily="18" charset="0"/>
                <a:cs typeface="Times New Roman" pitchFamily="18" charset="0"/>
                <a:sym typeface="Symbol" pitchFamily="18" charset="2"/>
              </a:rPr>
              <a:t>such that for all n &gt; N,  d(</a:t>
            </a:r>
            <a:r>
              <a:rPr lang="en-US" sz="2400" i="1" dirty="0">
                <a:latin typeface="Times New Roman" pitchFamily="18" charset="0"/>
                <a:cs typeface="Times New Roman" pitchFamily="18" charset="0"/>
                <a:sym typeface="Symbol" pitchFamily="18" charset="2"/>
              </a:rPr>
              <a:t>a</a:t>
            </a:r>
            <a:r>
              <a:rPr lang="en-US" sz="2400" i="1" baseline="-25000" dirty="0">
                <a:latin typeface="Times New Roman" pitchFamily="18" charset="0"/>
                <a:cs typeface="Times New Roman" pitchFamily="18" charset="0"/>
                <a:sym typeface="Symbol" pitchFamily="18" charset="2"/>
              </a:rPr>
              <a:t>n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L</a:t>
            </a:r>
            <a:r>
              <a:rPr lang="en-US" sz="2400" dirty="0">
                <a:latin typeface="Times New Roman" pitchFamily="18" charset="0"/>
                <a:cs typeface="Times New Roman" pitchFamily="18" charset="0"/>
                <a:sym typeface="Symbol" pitchFamily="18" charset="2"/>
              </a:rPr>
              <a:t>) &lt; </a:t>
            </a:r>
            <a:r>
              <a:rPr lang="en-US" sz="2400" dirty="0" smtClean="0">
                <a:latin typeface="Times New Roman" pitchFamily="18" charset="0"/>
                <a:cs typeface="Times New Roman" pitchFamily="18" charset="0"/>
                <a:sym typeface="Symbol" pitchFamily="18" charset="2"/>
              </a:rPr>
              <a:t></a:t>
            </a:r>
            <a:r>
              <a:rPr lang="en-US" sz="2400" dirty="0" smtClean="0">
                <a:latin typeface="Times New Roman" pitchFamily="18" charset="0"/>
                <a:cs typeface="Times New Roman" pitchFamily="18" charset="0"/>
              </a:rPr>
              <a:t>.</a:t>
            </a:r>
            <a:endParaRPr lang="en-US" sz="2400" i="1" dirty="0">
              <a:latin typeface="Times New Roman" pitchFamily="18" charset="0"/>
              <a:cs typeface="Times New Roman" pitchFamily="18" charset="0"/>
            </a:endParaRPr>
          </a:p>
        </p:txBody>
      </p:sp>
      <p:pic>
        <p:nvPicPr>
          <p:cNvPr id="107532" name="Picture 12" descr="whatta"/>
          <p:cNvPicPr>
            <a:picLocks noChangeAspect="1" noChangeArrowheads="1"/>
          </p:cNvPicPr>
          <p:nvPr/>
        </p:nvPicPr>
        <p:blipFill>
          <a:blip r:embed="rId2" cstate="print"/>
          <a:srcRect/>
          <a:stretch>
            <a:fillRect/>
          </a:stretch>
        </p:blipFill>
        <p:spPr bwMode="auto">
          <a:xfrm>
            <a:off x="6858000" y="2362200"/>
            <a:ext cx="1189038" cy="1474788"/>
          </a:xfrm>
          <a:prstGeom prst="rect">
            <a:avLst/>
          </a:prstGeom>
          <a:noFill/>
        </p:spPr>
      </p:pic>
      <p:sp>
        <p:nvSpPr>
          <p:cNvPr id="16" name="Rectangle 2"/>
          <p:cNvSpPr>
            <a:spLocks noGrp="1" noChangeArrowheads="1"/>
          </p:cNvSpPr>
          <p:nvPr>
            <p:ph type="title"/>
          </p:nvPr>
        </p:nvSpPr>
        <p:spPr>
          <a:xfrm>
            <a:off x="457200" y="704088"/>
            <a:ext cx="8229600" cy="1143000"/>
          </a:xfrm>
        </p:spPr>
        <p:txBody>
          <a:bodyPr anchor="t" anchorCtr="0">
            <a:normAutofit fontScale="90000"/>
          </a:bodyPr>
          <a:lstStyle/>
          <a:p>
            <a:r>
              <a:rPr lang="en-US" dirty="0" smtClean="0">
                <a:latin typeface="Times New Roman" pitchFamily="18" charset="0"/>
                <a:cs typeface="Times New Roman" pitchFamily="18" charset="0"/>
              </a:rPr>
              <a:t>First Definitions</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5" name="Text Box 13"/>
          <p:cNvSpPr txBox="1">
            <a:spLocks noChangeArrowheads="1"/>
          </p:cNvSpPr>
          <p:nvPr/>
        </p:nvSpPr>
        <p:spPr bwMode="auto">
          <a:xfrm>
            <a:off x="381000" y="1524000"/>
            <a:ext cx="7086600" cy="830997"/>
          </a:xfrm>
          <a:prstGeom prst="rect">
            <a:avLst/>
          </a:prstGeom>
          <a:noFill/>
          <a:ln w="9525">
            <a:noFill/>
            <a:miter lim="800000"/>
            <a:headEnd/>
            <a:tailEnd/>
          </a:ln>
          <a:effectLst/>
        </p:spPr>
        <p:txBody>
          <a:bodyPr>
            <a:spAutoFit/>
          </a:bodyPr>
          <a:lstStyle/>
          <a:p>
            <a:pPr eaLnBrk="1" hangingPunct="1"/>
            <a:r>
              <a:rPr lang="en-US" sz="2400" dirty="0" smtClean="0"/>
              <a:t>Back to the mathematical definition of sequence convergence.  </a:t>
            </a:r>
            <a:endParaRPr lang="en-US" sz="2400" dirty="0"/>
          </a:p>
        </p:txBody>
      </p:sp>
    </p:spTree>
    <p:extLst>
      <p:ext uri="{BB962C8B-B14F-4D97-AF65-F5344CB8AC3E}">
        <p14:creationId xmlns:p14="http://schemas.microsoft.com/office/powerpoint/2010/main" val="3958243360"/>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1965</TotalTime>
  <Words>2496</Words>
  <Application>Microsoft Office PowerPoint</Application>
  <PresentationFormat>On-screen Show (4:3)</PresentationFormat>
  <Paragraphs>193</Paragraphs>
  <Slides>33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Flow</vt:lpstr>
      <vt:lpstr>Equation</vt:lpstr>
      <vt:lpstr>Teaching Real Analysis—an active approach </vt:lpstr>
      <vt:lpstr>Real Analysis or Advanced Calculus?</vt:lpstr>
      <vt:lpstr>First Definitions </vt:lpstr>
      <vt:lpstr>First Definitions </vt:lpstr>
      <vt:lpstr>We start where the students are</vt:lpstr>
      <vt:lpstr>Intuition First </vt:lpstr>
      <vt:lpstr>Intuition First </vt:lpstr>
      <vt:lpstr>Intuition First </vt:lpstr>
      <vt:lpstr>First Definitions </vt:lpstr>
      <vt:lpstr>Don’t just stand there! Do something.</vt:lpstr>
      <vt:lpstr>Don’t just stand there! Do something.</vt:lpstr>
      <vt:lpstr>Second “epsilonics” definition</vt:lpstr>
      <vt:lpstr>Second “epsilonics” definition</vt:lpstr>
      <vt:lpstr>“That’s obvious.”</vt:lpstr>
      <vt:lpstr>I Stipulate Two Things</vt:lpstr>
      <vt:lpstr>I Stipulate Two Things</vt:lpstr>
      <vt:lpstr>Negating Statements</vt:lpstr>
      <vt:lpstr>PowerPoint Presentation</vt:lpstr>
      <vt:lpstr>Thinking like an Analyst</vt:lpstr>
      <vt:lpstr>Thinking like an Analyst</vt:lpstr>
      <vt:lpstr>Great Versatility is Required</vt:lpstr>
      <vt:lpstr>Great Versatility is Required</vt:lpstr>
      <vt:lpstr>Great Versatility is Required</vt:lpstr>
      <vt:lpstr>Some standard problems</vt:lpstr>
      <vt:lpstr>“Epsilonics”</vt:lpstr>
      <vt:lpstr>“Epsilonics”---Some general principles</vt:lpstr>
      <vt:lpstr>“Epsilonics”---Some general principles</vt:lpstr>
      <vt:lpstr>“Epsilonics” proofs</vt:lpstr>
      <vt:lpstr>“Epsilonics” proofs</vt:lpstr>
      <vt:lpstr>“Epsilonics” proofs</vt:lpstr>
      <vt:lpstr>PowerPoint Presentation</vt:lpstr>
      <vt:lpstr>PowerPoint Presentation</vt:lpstr>
      <vt:lpstr>PowerPoint Presentation</vt:lpstr>
    </vt:vector>
  </TitlesOfParts>
  <Company>Kenyon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Real Analysis—an active approach</dc:title>
  <dc:creator>Library and Information Services</dc:creator>
  <cp:lastModifiedBy>Carol Schumacher</cp:lastModifiedBy>
  <cp:revision>214</cp:revision>
  <dcterms:created xsi:type="dcterms:W3CDTF">2008-07-23T18:56:09Z</dcterms:created>
  <dcterms:modified xsi:type="dcterms:W3CDTF">2014-08-11T16:04:24Z</dcterms:modified>
</cp:coreProperties>
</file>